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2" r:id="rId2"/>
    <p:sldId id="256" r:id="rId3"/>
    <p:sldId id="264" r:id="rId4"/>
    <p:sldId id="261" r:id="rId5"/>
    <p:sldId id="266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58" autoAdjust="0"/>
  </p:normalViewPr>
  <p:slideViewPr>
    <p:cSldViewPr snapToGrid="0" snapToObjects="1">
      <p:cViewPr varScale="1">
        <p:scale>
          <a:sx n="70" d="100"/>
          <a:sy n="70" d="100"/>
        </p:scale>
        <p:origin x="-17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22024-E407-5146-9357-1746EE2E8704}" type="datetimeFigureOut">
              <a:rPr lang="en-US" smtClean="0"/>
              <a:t>8/7/15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EBB30-56C7-3D43-BE20-2EEA98B12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8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FC67-A165-1044-8378-8FBB50946F43}" type="datetimeFigureOut">
              <a:rPr lang="en-US" smtClean="0"/>
              <a:t>8/7/15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90F9-ECB8-CB42-BFB9-DFA7EE51E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7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FC67-A165-1044-8378-8FBB50946F43}" type="datetimeFigureOut">
              <a:rPr lang="en-US" smtClean="0"/>
              <a:t>8/7/15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90F9-ECB8-CB42-BFB9-DFA7EE51E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FC67-A165-1044-8378-8FBB50946F43}" type="datetimeFigureOut">
              <a:rPr lang="en-US" smtClean="0"/>
              <a:t>8/7/15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90F9-ECB8-CB42-BFB9-DFA7EE51E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7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FC67-A165-1044-8378-8FBB50946F43}" type="datetimeFigureOut">
              <a:rPr lang="en-US" smtClean="0"/>
              <a:t>8/7/15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90F9-ECB8-CB42-BFB9-DFA7EE51E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2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FC67-A165-1044-8378-8FBB50946F43}" type="datetimeFigureOut">
              <a:rPr lang="en-US" smtClean="0"/>
              <a:t>8/7/15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90F9-ECB8-CB42-BFB9-DFA7EE51E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7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FC67-A165-1044-8378-8FBB50946F43}" type="datetimeFigureOut">
              <a:rPr lang="en-US" smtClean="0"/>
              <a:t>8/7/15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90F9-ECB8-CB42-BFB9-DFA7EE51E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0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FC67-A165-1044-8378-8FBB50946F43}" type="datetimeFigureOut">
              <a:rPr lang="en-US" smtClean="0"/>
              <a:t>8/7/15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90F9-ECB8-CB42-BFB9-DFA7EE51E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0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FC67-A165-1044-8378-8FBB50946F43}" type="datetimeFigureOut">
              <a:rPr lang="en-US" smtClean="0"/>
              <a:t>8/7/15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90F9-ECB8-CB42-BFB9-DFA7EE51E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9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FC67-A165-1044-8378-8FBB50946F43}" type="datetimeFigureOut">
              <a:rPr lang="en-US" smtClean="0"/>
              <a:t>8/7/15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90F9-ECB8-CB42-BFB9-DFA7EE51E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0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FC67-A165-1044-8378-8FBB50946F43}" type="datetimeFigureOut">
              <a:rPr lang="en-US" smtClean="0"/>
              <a:t>8/7/15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90F9-ECB8-CB42-BFB9-DFA7EE51E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FC67-A165-1044-8378-8FBB50946F43}" type="datetimeFigureOut">
              <a:rPr lang="en-US" smtClean="0"/>
              <a:t>8/7/15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90F9-ECB8-CB42-BFB9-DFA7EE51E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9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CFC67-A165-1044-8378-8FBB50946F43}" type="datetimeFigureOut">
              <a:rPr lang="en-US" smtClean="0"/>
              <a:t>8/7/15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090F9-ECB8-CB42-BFB9-DFA7EE51E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3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41" y="3162339"/>
            <a:ext cx="8799703" cy="3636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How can scientists study an animal that has at least three names?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They use </a:t>
            </a:r>
            <a:r>
              <a:rPr lang="en-US" u="sng" dirty="0" smtClean="0">
                <a:solidFill>
                  <a:schemeClr val="tx2"/>
                </a:solidFill>
              </a:rPr>
              <a:t>classification</a:t>
            </a:r>
            <a:r>
              <a:rPr lang="en-US" dirty="0" smtClean="0">
                <a:solidFill>
                  <a:schemeClr val="tx2"/>
                </a:solidFill>
              </a:rPr>
              <a:t> and </a:t>
            </a:r>
            <a:r>
              <a:rPr lang="en-US" u="sng" dirty="0" smtClean="0">
                <a:solidFill>
                  <a:schemeClr val="tx2"/>
                </a:solidFill>
              </a:rPr>
              <a:t>binomial nomenclature</a:t>
            </a:r>
            <a:r>
              <a:rPr lang="en-US" dirty="0" smtClean="0">
                <a:solidFill>
                  <a:schemeClr val="tx2"/>
                </a:solidFill>
              </a:rPr>
              <a:t>!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According to scientists, this is an </a:t>
            </a:r>
            <a:r>
              <a:rPr lang="en-US" i="1" dirty="0" err="1" smtClean="0">
                <a:solidFill>
                  <a:schemeClr val="tx2"/>
                </a:solidFill>
              </a:rPr>
              <a:t>Armadillidium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vulgare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 descr="pill bu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516" y="1200138"/>
            <a:ext cx="4483100" cy="181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9279" y="1077784"/>
            <a:ext cx="2660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pill bug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106" y="2308352"/>
            <a:ext cx="1992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r</a:t>
            </a:r>
            <a:r>
              <a:rPr lang="en-US" sz="4000" dirty="0" err="1" smtClean="0"/>
              <a:t>oly</a:t>
            </a:r>
            <a:r>
              <a:rPr lang="en-US" sz="4000" dirty="0" smtClean="0"/>
              <a:t> poly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098557" y="2491775"/>
            <a:ext cx="2591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wood louse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200516" y="211655"/>
            <a:ext cx="4245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Classification Notes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42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ac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ac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accel="1000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00" accel="1000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2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accel="10000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6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6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6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6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861" y="370417"/>
            <a:ext cx="7993122" cy="631951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Biologists use classification to organize living things into groups so that the organisms are easier to study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</a:p>
          <a:p>
            <a:pPr algn="l"/>
            <a:endParaRPr lang="en-US" dirty="0" smtClean="0">
              <a:solidFill>
                <a:srgbClr val="0000FF"/>
              </a:solidFill>
            </a:endParaRP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CLASSIFICATION is the process of grouping things based on their similarities.</a:t>
            </a:r>
          </a:p>
          <a:p>
            <a:pPr algn="l"/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dirty="0">
                <a:solidFill>
                  <a:schemeClr val="accent4"/>
                </a:solidFill>
              </a:rPr>
              <a:t>TAXONOMY is the study of how living things are classified.  Taxonomy is useful because once an organism is classified, scientists know a lot about the organism. </a:t>
            </a:r>
          </a:p>
          <a:p>
            <a:pPr algn="l"/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98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76" y="250493"/>
            <a:ext cx="5726271" cy="88861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Carolus</a:t>
            </a:r>
            <a:r>
              <a:rPr lang="en-US" dirty="0" smtClean="0"/>
              <a:t> Linnaeus</a:t>
            </a:r>
            <a:br>
              <a:rPr lang="en-US" dirty="0" smtClean="0"/>
            </a:br>
            <a:r>
              <a:rPr lang="en-US" dirty="0" smtClean="0"/>
              <a:t>Swedish naturalist, 1750’s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/>
          <a:lstStyle/>
          <a:p>
            <a:r>
              <a:rPr lang="en-US" dirty="0" smtClean="0"/>
              <a:t>Binomial Nomenclature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7796" y="1854994"/>
            <a:ext cx="4040188" cy="1954487"/>
          </a:xfrm>
        </p:spPr>
        <p:txBody>
          <a:bodyPr/>
          <a:lstStyle/>
          <a:p>
            <a:r>
              <a:rPr lang="en-US" dirty="0" smtClean="0"/>
              <a:t>First name is Genus</a:t>
            </a:r>
          </a:p>
          <a:p>
            <a:r>
              <a:rPr lang="en-US" dirty="0" smtClean="0"/>
              <a:t>Second name is Species</a:t>
            </a:r>
            <a:endParaRPr lang="en-US" dirty="0"/>
          </a:p>
          <a:p>
            <a:r>
              <a:rPr lang="en-US" dirty="0" smtClean="0"/>
              <a:t>Ex: genus </a:t>
            </a:r>
            <a:r>
              <a:rPr lang="en-US" dirty="0" err="1" smtClean="0"/>
              <a:t>Rana</a:t>
            </a:r>
            <a:r>
              <a:rPr lang="en-US" dirty="0" smtClean="0"/>
              <a:t> has several different species of frogs.</a:t>
            </a:r>
            <a:endParaRPr lang="en-US" dirty="0"/>
          </a:p>
        </p:txBody>
      </p:sp>
      <p:pic>
        <p:nvPicPr>
          <p:cNvPr id="8" name="Content Placeholder 7" descr="220px-North-American-bullfrog1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7" b="-13257"/>
          <a:stretch>
            <a:fillRect/>
          </a:stretch>
        </p:blipFill>
        <p:spPr>
          <a:xfrm>
            <a:off x="4124699" y="1139110"/>
            <a:ext cx="2918559" cy="2853218"/>
          </a:xfrm>
        </p:spPr>
      </p:pic>
      <p:pic>
        <p:nvPicPr>
          <p:cNvPr id="10" name="Picture 9" descr="USFWSOregonSpottedFrog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92" y="3570821"/>
            <a:ext cx="2743200" cy="2603500"/>
          </a:xfrm>
          <a:prstGeom prst="rect">
            <a:avLst/>
          </a:prstGeom>
        </p:spPr>
      </p:pic>
      <p:pic>
        <p:nvPicPr>
          <p:cNvPr id="11" name="Picture 10" descr="220px-Rana_muscos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09" y="3809481"/>
            <a:ext cx="3186292" cy="21579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43258" y="2420354"/>
            <a:ext cx="1862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Rana</a:t>
            </a:r>
            <a:r>
              <a:rPr lang="en-US" i="1" dirty="0" smtClean="0"/>
              <a:t> </a:t>
            </a:r>
            <a:r>
              <a:rPr lang="en-US" i="1" dirty="0" err="1" smtClean="0"/>
              <a:t>catesbiana</a:t>
            </a:r>
            <a:endParaRPr lang="en-US" i="1" dirty="0" smtClean="0"/>
          </a:p>
          <a:p>
            <a:r>
              <a:rPr lang="en-US" dirty="0" smtClean="0"/>
              <a:t>American bullfrog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90220" y="6174321"/>
            <a:ext cx="2898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Rana</a:t>
            </a:r>
            <a:r>
              <a:rPr lang="en-US" i="1" dirty="0" smtClean="0"/>
              <a:t> </a:t>
            </a:r>
            <a:r>
              <a:rPr lang="en-US" i="1" dirty="0" err="1" smtClean="0"/>
              <a:t>muscosa</a:t>
            </a:r>
            <a:endParaRPr lang="en-US" i="1" dirty="0"/>
          </a:p>
          <a:p>
            <a:r>
              <a:rPr lang="en-US" dirty="0" smtClean="0"/>
              <a:t>Mountain yellow-legged frog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51260" y="6174321"/>
            <a:ext cx="2085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Rana</a:t>
            </a:r>
            <a:r>
              <a:rPr lang="en-US" i="1" dirty="0" smtClean="0"/>
              <a:t> </a:t>
            </a:r>
            <a:r>
              <a:rPr lang="en-US" i="1" dirty="0" err="1" smtClean="0"/>
              <a:t>pretiosa</a:t>
            </a:r>
            <a:endParaRPr lang="en-US" i="1" dirty="0" smtClean="0"/>
          </a:p>
          <a:p>
            <a:r>
              <a:rPr lang="en-US" dirty="0" smtClean="0"/>
              <a:t>Oregon spotted frog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4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14"/>
            <a:ext cx="8229600" cy="5407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In binomial nomenclature, which word is capitalized?</a:t>
            </a:r>
          </a:p>
          <a:p>
            <a:pPr marL="0" indent="0">
              <a:buNone/>
            </a:pPr>
            <a:r>
              <a:rPr lang="en-US" dirty="0" smtClean="0"/>
              <a:t>Only Genus (first name) is capitalized.</a:t>
            </a: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How is the name written?</a:t>
            </a:r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i="1" dirty="0" smtClean="0"/>
              <a:t>ITALICS</a:t>
            </a:r>
            <a:r>
              <a:rPr lang="en-US" dirty="0" smtClean="0"/>
              <a:t> when typed, </a:t>
            </a:r>
            <a:r>
              <a:rPr lang="en-US" u="sng" dirty="0" smtClean="0"/>
              <a:t>underlined</a:t>
            </a:r>
            <a:r>
              <a:rPr lang="en-US" dirty="0" smtClean="0"/>
              <a:t> when hand-written.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>
                <a:solidFill>
                  <a:srgbClr val="3366FF"/>
                </a:solidFill>
              </a:rPr>
              <a:t>Homo sapiens</a:t>
            </a:r>
            <a:endParaRPr lang="en-US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53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71" y="432776"/>
            <a:ext cx="6993612" cy="1143000"/>
          </a:xfrm>
        </p:spPr>
        <p:txBody>
          <a:bodyPr/>
          <a:lstStyle/>
          <a:p>
            <a:r>
              <a:rPr lang="en-US" dirty="0" smtClean="0"/>
              <a:t>Levels of Classification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8644" y="1575776"/>
            <a:ext cx="5727002" cy="43808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The more classification levels that 2 organisms share, the more characteristics (or DNA) they have in common.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Scientists can classify organisms using DNA analysis which can more accurately show relationships among organisms.</a:t>
            </a:r>
            <a:endParaRPr lang="en-US" dirty="0"/>
          </a:p>
        </p:txBody>
      </p:sp>
      <p:pic>
        <p:nvPicPr>
          <p:cNvPr id="6" name="Picture 5" descr="scientific_classific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336" y="0"/>
            <a:ext cx="1975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4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DNA for Classification</a:t>
            </a:r>
            <a:endParaRPr lang="en-US" dirty="0"/>
          </a:p>
        </p:txBody>
      </p:sp>
      <p:pic>
        <p:nvPicPr>
          <p:cNvPr id="4" name="FERNS010_Using-dna-analysis-for-classification_F9+512x288+(16x9)MASTER_576k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1115" b="1115"/>
          <a:stretch>
            <a:fillRect/>
          </a:stretch>
        </p:blipFill>
        <p:spPr>
          <a:xfrm>
            <a:off x="457200" y="1633189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38711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3569</TotalTime>
  <Words>217</Words>
  <Application>Microsoft Macintosh PowerPoint</Application>
  <PresentationFormat>On-screen Show (4:3)</PresentationFormat>
  <Paragraphs>37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Carolus Linnaeus Swedish naturalist, 1750’s</vt:lpstr>
      <vt:lpstr>PowerPoint Presentation</vt:lpstr>
      <vt:lpstr>Levels of Classification</vt:lpstr>
      <vt:lpstr>Using DNA for Classification</vt:lpstr>
    </vt:vector>
  </TitlesOfParts>
  <Company>Pacific Ridge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Tristan Green</dc:creator>
  <cp:lastModifiedBy>Tristan Green</cp:lastModifiedBy>
  <cp:revision>25</cp:revision>
  <dcterms:created xsi:type="dcterms:W3CDTF">2013-10-13T04:02:33Z</dcterms:created>
  <dcterms:modified xsi:type="dcterms:W3CDTF">2015-08-07T17:57:57Z</dcterms:modified>
</cp:coreProperties>
</file>