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8" r:id="rId1"/>
  </p:sldMasterIdLst>
  <p:notesMasterIdLst>
    <p:notesMasterId r:id="rId59"/>
  </p:notesMasterIdLst>
  <p:sldIdLst>
    <p:sldId id="257" r:id="rId2"/>
    <p:sldId id="258" r:id="rId3"/>
    <p:sldId id="261" r:id="rId4"/>
    <p:sldId id="314" r:id="rId5"/>
    <p:sldId id="315" r:id="rId6"/>
    <p:sldId id="316" r:id="rId7"/>
    <p:sldId id="317" r:id="rId8"/>
    <p:sldId id="318" r:id="rId9"/>
    <p:sldId id="319" r:id="rId10"/>
    <p:sldId id="320" r:id="rId11"/>
    <p:sldId id="326" r:id="rId12"/>
    <p:sldId id="341" r:id="rId13"/>
    <p:sldId id="330" r:id="rId14"/>
    <p:sldId id="333" r:id="rId15"/>
    <p:sldId id="331" r:id="rId16"/>
    <p:sldId id="334" r:id="rId17"/>
    <p:sldId id="332" r:id="rId18"/>
    <p:sldId id="335" r:id="rId19"/>
    <p:sldId id="342" r:id="rId20"/>
    <p:sldId id="338" r:id="rId21"/>
    <p:sldId id="259" r:id="rId22"/>
    <p:sldId id="260" r:id="rId23"/>
    <p:sldId id="262" r:id="rId24"/>
    <p:sldId id="272" r:id="rId25"/>
    <p:sldId id="282" r:id="rId26"/>
    <p:sldId id="337" r:id="rId27"/>
    <p:sldId id="284" r:id="rId28"/>
    <p:sldId id="266" r:id="rId29"/>
    <p:sldId id="267" r:id="rId30"/>
    <p:sldId id="271" r:id="rId31"/>
    <p:sldId id="268" r:id="rId32"/>
    <p:sldId id="339" r:id="rId33"/>
    <p:sldId id="343" r:id="rId34"/>
    <p:sldId id="290" r:id="rId35"/>
    <p:sldId id="291" r:id="rId36"/>
    <p:sldId id="344" r:id="rId37"/>
    <p:sldId id="296" r:id="rId38"/>
    <p:sldId id="269" r:id="rId39"/>
    <p:sldId id="297" r:id="rId40"/>
    <p:sldId id="298" r:id="rId41"/>
    <p:sldId id="299" r:id="rId42"/>
    <p:sldId id="300" r:id="rId43"/>
    <p:sldId id="301" r:id="rId44"/>
    <p:sldId id="302" r:id="rId45"/>
    <p:sldId id="303" r:id="rId46"/>
    <p:sldId id="305" r:id="rId47"/>
    <p:sldId id="306" r:id="rId48"/>
    <p:sldId id="293" r:id="rId49"/>
    <p:sldId id="345" r:id="rId50"/>
    <p:sldId id="328" r:id="rId51"/>
    <p:sldId id="307" r:id="rId52"/>
    <p:sldId id="308" r:id="rId53"/>
    <p:sldId id="294" r:id="rId54"/>
    <p:sldId id="340" r:id="rId55"/>
    <p:sldId id="346" r:id="rId56"/>
    <p:sldId id="312" r:id="rId57"/>
    <p:sldId id="31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6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28" autoAdjust="0"/>
    <p:restoredTop sz="94613"/>
  </p:normalViewPr>
  <p:slideViewPr>
    <p:cSldViewPr snapToGrid="0" snapToObjects="1">
      <p:cViewPr>
        <p:scale>
          <a:sx n="101" d="100"/>
          <a:sy n="101" d="100"/>
        </p:scale>
        <p:origin x="920"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62B76-E739-FD41-8CA4-AA83C8E701FC}" type="datetimeFigureOut">
              <a:rPr lang="en-US" smtClean="0"/>
              <a:t>11/27/15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24802-397B-724D-90DB-9512DFED76FE}" type="slidenum">
              <a:rPr lang="en-US" smtClean="0"/>
              <a:t>‹#›</a:t>
            </a:fld>
            <a:endParaRPr lang="en-US"/>
          </a:p>
        </p:txBody>
      </p:sp>
    </p:spTree>
    <p:extLst>
      <p:ext uri="{BB962C8B-B14F-4D97-AF65-F5344CB8AC3E}">
        <p14:creationId xmlns:p14="http://schemas.microsoft.com/office/powerpoint/2010/main" val="1297010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stop and think for a bit</a:t>
            </a:r>
            <a:r>
              <a:rPr lang="en-US" baseline="0" dirty="0" smtClean="0"/>
              <a:t> (not stop driving and abort the mission).</a:t>
            </a:r>
          </a:p>
          <a:p>
            <a:r>
              <a:rPr lang="en-US" baseline="0" dirty="0" smtClean="0"/>
              <a:t>Yellow= slow down, you may need to stop and think.</a:t>
            </a:r>
          </a:p>
          <a:p>
            <a:r>
              <a:rPr lang="en-US" baseline="0" dirty="0" smtClean="0"/>
              <a:t>Green= on the right track, keep going without hesitation in that same direction!</a:t>
            </a:r>
            <a:endParaRPr lang="en-US" dirty="0"/>
          </a:p>
        </p:txBody>
      </p:sp>
      <p:sp>
        <p:nvSpPr>
          <p:cNvPr id="4" name="Slide Number Placeholder 3"/>
          <p:cNvSpPr>
            <a:spLocks noGrp="1"/>
          </p:cNvSpPr>
          <p:nvPr>
            <p:ph type="sldNum" sz="quarter" idx="10"/>
          </p:nvPr>
        </p:nvSpPr>
        <p:spPr/>
        <p:txBody>
          <a:bodyPr/>
          <a:lstStyle/>
          <a:p>
            <a:fld id="{03E24802-397B-724D-90DB-9512DFED76FE}" type="slidenum">
              <a:rPr lang="en-US" smtClean="0"/>
              <a:t>10</a:t>
            </a:fld>
            <a:endParaRPr lang="en-US"/>
          </a:p>
        </p:txBody>
      </p:sp>
    </p:spTree>
    <p:extLst>
      <p:ext uri="{BB962C8B-B14F-4D97-AF65-F5344CB8AC3E}">
        <p14:creationId xmlns:p14="http://schemas.microsoft.com/office/powerpoint/2010/main" val="127123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24802-397B-724D-90DB-9512DFED76FE}" type="slidenum">
              <a:rPr lang="en-US" smtClean="0"/>
              <a:t>51</a:t>
            </a:fld>
            <a:endParaRPr lang="en-US"/>
          </a:p>
        </p:txBody>
      </p:sp>
    </p:spTree>
    <p:extLst>
      <p:ext uri="{BB962C8B-B14F-4D97-AF65-F5344CB8AC3E}">
        <p14:creationId xmlns:p14="http://schemas.microsoft.com/office/powerpoint/2010/main" val="41190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299E0039-FB63-2F4C-86CE-C20176B02C4E}" type="slidenum">
              <a:rPr lang="en-US"/>
              <a:pPr/>
              <a:t>40</a:t>
            </a:fld>
            <a:endParaRPr lang="en-US"/>
          </a:p>
        </p:txBody>
      </p:sp>
      <p:sp>
        <p:nvSpPr>
          <p:cNvPr id="22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extLst>
      <p:ext uri="{BB962C8B-B14F-4D97-AF65-F5344CB8AC3E}">
        <p14:creationId xmlns:p14="http://schemas.microsoft.com/office/powerpoint/2010/main" val="383756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E744B6A-FD95-1440-9E21-CEB433C4F7C1}" type="slidenum">
              <a:rPr lang="en-US"/>
              <a:pPr/>
              <a:t>41</a:t>
            </a:fld>
            <a:endParaRPr lang="en-US"/>
          </a:p>
        </p:txBody>
      </p:sp>
      <p:sp>
        <p:nvSpPr>
          <p:cNvPr id="245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8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extLst>
      <p:ext uri="{BB962C8B-B14F-4D97-AF65-F5344CB8AC3E}">
        <p14:creationId xmlns:p14="http://schemas.microsoft.com/office/powerpoint/2010/main" val="184657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9DBF74D6-95BD-4A45-9905-1621883C5EE8}" type="slidenum">
              <a:rPr lang="en-US"/>
              <a:pPr/>
              <a:t>42</a:t>
            </a:fld>
            <a:endParaRPr lang="en-US"/>
          </a:p>
        </p:txBody>
      </p:sp>
      <p:sp>
        <p:nvSpPr>
          <p:cNvPr id="26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r>
              <a:rPr lang="en-US">
                <a:latin typeface="Calibri" charset="0"/>
              </a:rPr>
              <a:t>http://z.about.com/d/goindia/1/0/q/0/-/-/govinda.jpg</a:t>
            </a:r>
          </a:p>
        </p:txBody>
      </p:sp>
    </p:spTree>
    <p:extLst>
      <p:ext uri="{BB962C8B-B14F-4D97-AF65-F5344CB8AC3E}">
        <p14:creationId xmlns:p14="http://schemas.microsoft.com/office/powerpoint/2010/main" val="285851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D9593F50-97CF-3540-9FAE-F54171B3A3B1}" type="slidenum">
              <a:rPr lang="en-US"/>
              <a:pPr/>
              <a:t>43</a:t>
            </a:fld>
            <a:endParaRPr lang="en-US"/>
          </a:p>
        </p:txBody>
      </p:sp>
      <p:sp>
        <p:nvSpPr>
          <p:cNvPr id="286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r>
              <a:rPr lang="en-US">
                <a:latin typeface="Calibri" charset="0"/>
              </a:rPr>
              <a:t>http://aksjekonkurransen.files.wordpress.com/2008/08/trading-floor.jpg</a:t>
            </a:r>
          </a:p>
        </p:txBody>
      </p:sp>
    </p:spTree>
    <p:extLst>
      <p:ext uri="{BB962C8B-B14F-4D97-AF65-F5344CB8AC3E}">
        <p14:creationId xmlns:p14="http://schemas.microsoft.com/office/powerpoint/2010/main" val="311562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D87765C-9014-2941-B1B2-F957EB0D395E}" type="slidenum">
              <a:rPr lang="en-US"/>
              <a:pPr/>
              <a:t>44</a:t>
            </a:fld>
            <a:endParaRPr lang="en-US"/>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r>
              <a:rPr lang="en-US">
                <a:latin typeface="Calibri" charset="0"/>
              </a:rPr>
              <a:t>http://www.flickr.com/photos/reinvented/3150724610/</a:t>
            </a:r>
          </a:p>
        </p:txBody>
      </p:sp>
    </p:spTree>
    <p:extLst>
      <p:ext uri="{BB962C8B-B14F-4D97-AF65-F5344CB8AC3E}">
        <p14:creationId xmlns:p14="http://schemas.microsoft.com/office/powerpoint/2010/main" val="260826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C2A9D6AB-05EA-0C4D-A962-CA3F3C369255}" type="slidenum">
              <a:rPr lang="en-US"/>
              <a:pPr/>
              <a:t>45</a:t>
            </a:fld>
            <a:endParaRPr lang="en-US"/>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extLst>
      <p:ext uri="{BB962C8B-B14F-4D97-AF65-F5344CB8AC3E}">
        <p14:creationId xmlns:p14="http://schemas.microsoft.com/office/powerpoint/2010/main" val="271089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9E1D8FF-CEF3-2E43-84FE-AFE6A41FB9C7}" type="slidenum">
              <a:rPr lang="en-US"/>
              <a:pPr/>
              <a:t>46</a:t>
            </a:fld>
            <a:endParaRPr lang="en-US"/>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extLst>
      <p:ext uri="{BB962C8B-B14F-4D97-AF65-F5344CB8AC3E}">
        <p14:creationId xmlns:p14="http://schemas.microsoft.com/office/powerpoint/2010/main" val="182906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EB488717-93E6-F74C-8500-BB8ED3C5DD49}" type="slidenum">
              <a:rPr lang="en-US"/>
              <a:pPr/>
              <a:t>47</a:t>
            </a:fld>
            <a:endParaRPr lang="en-US"/>
          </a:p>
        </p:txBody>
      </p:sp>
      <p:sp>
        <p:nvSpPr>
          <p:cNvPr id="38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extLst>
      <p:ext uri="{BB962C8B-B14F-4D97-AF65-F5344CB8AC3E}">
        <p14:creationId xmlns:p14="http://schemas.microsoft.com/office/powerpoint/2010/main" val="194064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33D26B-DFC2-4248-8ED0-AD3E108CBDD7}" type="datetime1">
              <a:rPr lang="en-US" smtClean="0"/>
              <a:pPr/>
              <a:t>11/27/15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59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4C003-38E8-486A-9BFD-47E55D87241C}" type="datetime1">
              <a:rPr lang="en-US" smtClean="0"/>
              <a:pPr/>
              <a:t>11/27/15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92474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59EAA3-934B-41DB-B3B1-806F4BE5CC37}" type="datetime1">
              <a:rPr lang="en-US" smtClean="0"/>
              <a:pPr/>
              <a:t>11/27/15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79325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15317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11/27/15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39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21073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DB246E-8FD1-42FF-94A4-E4133095C37A}" type="datetime1">
              <a:rPr lang="en-US" smtClean="0"/>
              <a:pPr/>
              <a:t>11/27/15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9141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18982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35E438-4D0D-4834-B658-A90420491D98}" type="datetime1">
              <a:rPr lang="en-US" smtClean="0"/>
              <a:pPr/>
              <a:t>11/27/15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244681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6F8ADFA-7142-4015-85E6-1712F15FA709}" type="datetime1">
              <a:rPr lang="en-US" smtClean="0"/>
              <a:pPr/>
              <a:t>11/27/15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237106-F2ED-405E-BC33-CC3CF426205F}" type="slidenum">
              <a:rPr lang="en-US" smtClean="0"/>
              <a:pPr/>
              <a:t>‹#›</a:t>
            </a:fld>
            <a:endParaRPr lang="en-US"/>
          </a:p>
        </p:txBody>
      </p:sp>
    </p:spTree>
    <p:extLst>
      <p:ext uri="{BB962C8B-B14F-4D97-AF65-F5344CB8AC3E}">
        <p14:creationId xmlns:p14="http://schemas.microsoft.com/office/powerpoint/2010/main" val="7586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120667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B3AFFF1-9C47-49F0-AE12-AF188F3F4E82}" type="datetime1">
              <a:rPr lang="en-US" smtClean="0"/>
              <a:pPr/>
              <a:t>11/27/15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8237106-F2ED-405E-BC33-CC3CF426205F}"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727309"/>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3.png"/><Relationship Id="rId5" Type="http://schemas.openxmlformats.org/officeDocument/2006/relationships/image" Target="../media/image54.jpeg"/><Relationship Id="rId6"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hyperlink" Target="http://www.ideo.com/case_studies/gyru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lipartpanda.com/college-bound-11859194-college-bound.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2745" y="560274"/>
            <a:ext cx="5771923" cy="520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68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41" y="803189"/>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109477" y="4488965"/>
            <a:ext cx="8911362" cy="1384995"/>
          </a:xfrm>
          <a:prstGeom prst="rect">
            <a:avLst/>
          </a:prstGeom>
          <a:noFill/>
        </p:spPr>
        <p:txBody>
          <a:bodyPr wrap="square" rtlCol="0">
            <a:spAutoFit/>
          </a:bodyPr>
          <a:lstStyle/>
          <a:p>
            <a:pPr algn="ctr"/>
            <a:r>
              <a:rPr lang="en-US" sz="2400" b="1" dirty="0" smtClean="0">
                <a:solidFill>
                  <a:srgbClr val="FDD662"/>
                </a:solidFill>
                <a:latin typeface="Corbel"/>
                <a:cs typeface="Corbel"/>
              </a:rPr>
              <a:t>Design Thinkers fail forward with a growth mindset.</a:t>
            </a:r>
            <a:endParaRPr lang="en-US" sz="2000" b="1" dirty="0" smtClean="0">
              <a:solidFill>
                <a:srgbClr val="FDD662"/>
              </a:solidFill>
              <a:latin typeface="Corbel"/>
              <a:cs typeface="Corbel"/>
            </a:endParaRPr>
          </a:p>
          <a:p>
            <a:pPr algn="ctr"/>
            <a:r>
              <a:rPr lang="en-US" sz="2000" dirty="0" smtClean="0">
                <a:latin typeface="Corbel"/>
                <a:cs typeface="Corbel"/>
              </a:rPr>
              <a:t>Exercising a growth mindset means </a:t>
            </a:r>
          </a:p>
          <a:p>
            <a:pPr algn="ctr"/>
            <a:r>
              <a:rPr lang="en-US" sz="2000" dirty="0" smtClean="0">
                <a:latin typeface="Corbel"/>
                <a:cs typeface="Corbel"/>
              </a:rPr>
              <a:t>assimilating feedback like a driver at a traffic signal</a:t>
            </a:r>
          </a:p>
          <a:p>
            <a:pPr algn="ctr"/>
            <a:r>
              <a:rPr lang="en-US" sz="2000" dirty="0" smtClean="0">
                <a:latin typeface="Corbel"/>
                <a:cs typeface="Corbel"/>
              </a:rPr>
              <a:t> and reading each failure as a portion of the roadmap to success. </a:t>
            </a:r>
            <a:endParaRPr lang="en-US" sz="2000" dirty="0">
              <a:latin typeface="Corbel"/>
              <a:cs typeface="Corbel"/>
            </a:endParaRPr>
          </a:p>
        </p:txBody>
      </p:sp>
      <p:pic>
        <p:nvPicPr>
          <p:cNvPr id="4" name="Picture 3"/>
          <p:cNvPicPr>
            <a:picLocks noChangeAspect="1"/>
          </p:cNvPicPr>
          <p:nvPr/>
        </p:nvPicPr>
        <p:blipFill>
          <a:blip r:embed="rId3"/>
          <a:stretch>
            <a:fillRect/>
          </a:stretch>
        </p:blipFill>
        <p:spPr>
          <a:xfrm>
            <a:off x="109478" y="2719294"/>
            <a:ext cx="1454864" cy="1616515"/>
          </a:xfrm>
          <a:prstGeom prst="rect">
            <a:avLst/>
          </a:prstGeom>
        </p:spPr>
      </p:pic>
      <p:pic>
        <p:nvPicPr>
          <p:cNvPr id="5" name="Picture 4"/>
          <p:cNvPicPr>
            <a:picLocks noChangeAspect="1"/>
          </p:cNvPicPr>
          <p:nvPr/>
        </p:nvPicPr>
        <p:blipFill>
          <a:blip r:embed="rId4"/>
          <a:stretch>
            <a:fillRect/>
          </a:stretch>
        </p:blipFill>
        <p:spPr>
          <a:xfrm>
            <a:off x="3241490" y="2330824"/>
            <a:ext cx="1871721" cy="2079690"/>
          </a:xfrm>
          <a:prstGeom prst="rect">
            <a:avLst/>
          </a:prstGeom>
        </p:spPr>
      </p:pic>
      <p:pic>
        <p:nvPicPr>
          <p:cNvPr id="6" name="Picture 5"/>
          <p:cNvPicPr>
            <a:picLocks noChangeAspect="1"/>
          </p:cNvPicPr>
          <p:nvPr/>
        </p:nvPicPr>
        <p:blipFill>
          <a:blip r:embed="rId5"/>
          <a:stretch>
            <a:fillRect/>
          </a:stretch>
        </p:blipFill>
        <p:spPr>
          <a:xfrm>
            <a:off x="6301441" y="1673412"/>
            <a:ext cx="2597861" cy="2886512"/>
          </a:xfrm>
          <a:prstGeom prst="rect">
            <a:avLst/>
          </a:prstGeom>
        </p:spPr>
      </p:pic>
    </p:spTree>
    <p:extLst>
      <p:ext uri="{BB962C8B-B14F-4D97-AF65-F5344CB8AC3E}">
        <p14:creationId xmlns:p14="http://schemas.microsoft.com/office/powerpoint/2010/main" val="249953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695" y="350359"/>
            <a:ext cx="8155978" cy="1723549"/>
          </a:xfrm>
          <a:prstGeom prst="rect">
            <a:avLst/>
          </a:prstGeom>
          <a:noFill/>
        </p:spPr>
        <p:txBody>
          <a:bodyPr wrap="square" rtlCol="0">
            <a:spAutoFit/>
          </a:bodyPr>
          <a:lstStyle/>
          <a:p>
            <a:pPr algn="ctr"/>
            <a:r>
              <a:rPr lang="en-US" sz="4400" dirty="0" smtClean="0">
                <a:latin typeface="Corbel"/>
                <a:cs typeface="Corbel"/>
              </a:rPr>
              <a:t>THE PROBLEM SPACE:</a:t>
            </a:r>
          </a:p>
          <a:p>
            <a:pPr algn="ctr"/>
            <a:r>
              <a:rPr lang="en-US" sz="4400" dirty="0" smtClean="0">
                <a:latin typeface="Corbel"/>
                <a:cs typeface="Corbel"/>
              </a:rPr>
              <a:t>College Access</a:t>
            </a:r>
          </a:p>
          <a:p>
            <a:pPr algn="ctr"/>
            <a:endParaRPr lang="en-US" dirty="0" smtClean="0">
              <a:latin typeface="Corbel"/>
              <a:cs typeface="Corbel"/>
            </a:endParaRPr>
          </a:p>
        </p:txBody>
      </p:sp>
      <p:pic>
        <p:nvPicPr>
          <p:cNvPr id="2052" name="Picture 4" descr="http://image.slidesharecdn.com/againstallodds-140730121001-phpapp02/95/against-all-odds-increasing-college-access-retention-for-first-generation-students-5-638.jpg?cb=140672229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4789" y="2015198"/>
            <a:ext cx="5429789" cy="407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60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review the following data slides consider…</a:t>
            </a:r>
            <a:endParaRPr lang="en-US" dirty="0"/>
          </a:p>
        </p:txBody>
      </p:sp>
      <p:sp>
        <p:nvSpPr>
          <p:cNvPr id="3" name="Content Placeholder 2"/>
          <p:cNvSpPr>
            <a:spLocks noGrp="1"/>
          </p:cNvSpPr>
          <p:nvPr>
            <p:ph idx="1"/>
          </p:nvPr>
        </p:nvSpPr>
        <p:spPr>
          <a:xfrm>
            <a:off x="609600" y="1997491"/>
            <a:ext cx="7924800" cy="4114800"/>
          </a:xfrm>
        </p:spPr>
        <p:txBody>
          <a:bodyPr>
            <a:normAutofit/>
          </a:bodyPr>
          <a:lstStyle/>
          <a:p>
            <a:pPr lvl="1"/>
            <a:r>
              <a:rPr lang="en-US" sz="3600" i="1" dirty="0"/>
              <a:t>What </a:t>
            </a:r>
            <a:r>
              <a:rPr lang="en-US" sz="3600" i="1" dirty="0" smtClean="0"/>
              <a:t>do you </a:t>
            </a:r>
            <a:r>
              <a:rPr lang="en-US" sz="3600" i="1" dirty="0"/>
              <a:t>observe in the data?</a:t>
            </a:r>
            <a:endParaRPr lang="en-US" sz="3600" dirty="0"/>
          </a:p>
          <a:p>
            <a:pPr lvl="1"/>
            <a:r>
              <a:rPr lang="en-US" sz="3600" i="1" dirty="0"/>
              <a:t>What </a:t>
            </a:r>
            <a:r>
              <a:rPr lang="en-US" sz="3600" i="1" dirty="0" smtClean="0"/>
              <a:t>surprises </a:t>
            </a:r>
            <a:r>
              <a:rPr lang="en-US" sz="3600" i="1" dirty="0"/>
              <a:t>you in the data? </a:t>
            </a:r>
            <a:endParaRPr lang="en-US" sz="3600" dirty="0"/>
          </a:p>
          <a:p>
            <a:pPr lvl="1"/>
            <a:r>
              <a:rPr lang="en-US" sz="3600" i="1" dirty="0"/>
              <a:t>What questions </a:t>
            </a:r>
            <a:r>
              <a:rPr lang="en-US" sz="3600" i="1" dirty="0" smtClean="0"/>
              <a:t>do </a:t>
            </a:r>
            <a:r>
              <a:rPr lang="en-US" sz="3600" i="1" dirty="0"/>
              <a:t>the data </a:t>
            </a:r>
            <a:r>
              <a:rPr lang="en-US" sz="3600" i="1" dirty="0" smtClean="0"/>
              <a:t>invoke</a:t>
            </a:r>
            <a:r>
              <a:rPr lang="en-US" sz="3600" i="1" dirty="0"/>
              <a:t>? </a:t>
            </a:r>
            <a:endParaRPr lang="en-US" sz="3600" dirty="0"/>
          </a:p>
        </p:txBody>
      </p:sp>
    </p:spTree>
    <p:extLst>
      <p:ext uri="{BB962C8B-B14F-4D97-AF65-F5344CB8AC3E}">
        <p14:creationId xmlns:p14="http://schemas.microsoft.com/office/powerpoint/2010/main" val="411096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Education Rates</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850" r="4977"/>
          <a:stretch/>
        </p:blipFill>
        <p:spPr>
          <a:xfrm>
            <a:off x="302859" y="2398678"/>
            <a:ext cx="8569463" cy="2911148"/>
          </a:xfrm>
          <a:prstGeom prst="rect">
            <a:avLst/>
          </a:prstGeom>
        </p:spPr>
      </p:pic>
    </p:spTree>
    <p:extLst>
      <p:ext uri="{BB962C8B-B14F-4D97-AF65-F5344CB8AC3E}">
        <p14:creationId xmlns:p14="http://schemas.microsoft.com/office/powerpoint/2010/main" val="428157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Degree-Attainment Rates</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414" r="1803"/>
          <a:stretch/>
        </p:blipFill>
        <p:spPr>
          <a:xfrm>
            <a:off x="375860" y="2350870"/>
            <a:ext cx="8392279" cy="2923686"/>
          </a:xfrm>
          <a:prstGeom prst="rect">
            <a:avLst/>
          </a:prstGeom>
        </p:spPr>
      </p:pic>
    </p:spTree>
    <p:extLst>
      <p:ext uri="{BB962C8B-B14F-4D97-AF65-F5344CB8AC3E}">
        <p14:creationId xmlns:p14="http://schemas.microsoft.com/office/powerpoint/2010/main" val="234426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Education Rates </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117" r="5064"/>
          <a:stretch/>
        </p:blipFill>
        <p:spPr>
          <a:xfrm>
            <a:off x="236088" y="2329307"/>
            <a:ext cx="8717543" cy="3005744"/>
          </a:xfrm>
          <a:prstGeom prst="rect">
            <a:avLst/>
          </a:prstGeom>
        </p:spPr>
      </p:pic>
    </p:spTree>
    <p:extLst>
      <p:ext uri="{BB962C8B-B14F-4D97-AF65-F5344CB8AC3E}">
        <p14:creationId xmlns:p14="http://schemas.microsoft.com/office/powerpoint/2010/main" val="147913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Degree-Attainment Rates</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268" r="3370"/>
          <a:stretch/>
        </p:blipFill>
        <p:spPr>
          <a:xfrm>
            <a:off x="341181" y="2318953"/>
            <a:ext cx="8507357" cy="3016097"/>
          </a:xfrm>
          <a:prstGeom prst="rect">
            <a:avLst/>
          </a:prstGeom>
        </p:spPr>
      </p:pic>
    </p:spTree>
    <p:extLst>
      <p:ext uri="{BB962C8B-B14F-4D97-AF65-F5344CB8AC3E}">
        <p14:creationId xmlns:p14="http://schemas.microsoft.com/office/powerpoint/2010/main" val="280956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vs. U.S. College Enrollment Rates </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2644" r="2825"/>
          <a:stretch/>
        </p:blipFill>
        <p:spPr>
          <a:xfrm>
            <a:off x="196439" y="1930455"/>
            <a:ext cx="8655434" cy="4047829"/>
          </a:xfrm>
          <a:prstGeom prst="rect">
            <a:avLst/>
          </a:prstGeom>
        </p:spPr>
      </p:pic>
    </p:spTree>
    <p:extLst>
      <p:ext uri="{BB962C8B-B14F-4D97-AF65-F5344CB8AC3E}">
        <p14:creationId xmlns:p14="http://schemas.microsoft.com/office/powerpoint/2010/main" val="230247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286604"/>
            <a:ext cx="7818120" cy="1450757"/>
          </a:xfrm>
        </p:spPr>
        <p:txBody>
          <a:bodyPr/>
          <a:lstStyle/>
          <a:p>
            <a:r>
              <a:rPr lang="en-US" dirty="0" smtClean="0"/>
              <a:t>What the Data Say</a:t>
            </a:r>
            <a:endParaRPr lang="en-US" dirty="0"/>
          </a:p>
        </p:txBody>
      </p:sp>
      <p:sp>
        <p:nvSpPr>
          <p:cNvPr id="2" name="Content Placeholder 1"/>
          <p:cNvSpPr>
            <a:spLocks noGrp="1"/>
          </p:cNvSpPr>
          <p:nvPr>
            <p:ph sz="half" idx="1"/>
          </p:nvPr>
        </p:nvSpPr>
        <p:spPr>
          <a:xfrm>
            <a:off x="460353" y="1737361"/>
            <a:ext cx="8292662" cy="4625602"/>
          </a:xfrm>
        </p:spPr>
        <p:txBody>
          <a:bodyPr>
            <a:normAutofit fontScale="92500" lnSpcReduction="10000"/>
          </a:bodyPr>
          <a:lstStyle/>
          <a:p>
            <a:pPr>
              <a:spcBef>
                <a:spcPts val="0"/>
              </a:spcBef>
              <a:spcAft>
                <a:spcPts val="0"/>
              </a:spcAft>
            </a:pPr>
            <a:r>
              <a:rPr lang="en-US" b="1" dirty="0" smtClean="0">
                <a:solidFill>
                  <a:srgbClr val="0070C0"/>
                </a:solidFill>
              </a:rPr>
              <a:t>38.7% of Americans age 25-64 have a 2 or 4 year college degree </a:t>
            </a:r>
          </a:p>
          <a:p>
            <a:pPr>
              <a:spcBef>
                <a:spcPts val="0"/>
              </a:spcBef>
              <a:spcAft>
                <a:spcPts val="0"/>
              </a:spcAft>
            </a:pPr>
            <a:r>
              <a:rPr lang="en-US" sz="1400" i="1" dirty="0" smtClean="0"/>
              <a:t>Lumina Foundation Strategic Plan 2013-2016</a:t>
            </a:r>
          </a:p>
          <a:p>
            <a:pPr algn="r">
              <a:spcBef>
                <a:spcPts val="0"/>
              </a:spcBef>
              <a:spcAft>
                <a:spcPts val="0"/>
              </a:spcAft>
            </a:pPr>
            <a:endParaRPr lang="en-US" b="1" dirty="0" smtClean="0"/>
          </a:p>
          <a:p>
            <a:pPr algn="r">
              <a:spcBef>
                <a:spcPts val="0"/>
              </a:spcBef>
              <a:spcAft>
                <a:spcPts val="0"/>
              </a:spcAft>
            </a:pPr>
            <a:r>
              <a:rPr lang="en-US" b="1" dirty="0" smtClean="0">
                <a:solidFill>
                  <a:srgbClr val="00B050"/>
                </a:solidFill>
              </a:rPr>
              <a:t>65</a:t>
            </a:r>
            <a:r>
              <a:rPr lang="en-US" b="1" dirty="0">
                <a:solidFill>
                  <a:srgbClr val="00B050"/>
                </a:solidFill>
              </a:rPr>
              <a:t>% of U.S. </a:t>
            </a:r>
            <a:r>
              <a:rPr lang="en-US" b="1" dirty="0" smtClean="0">
                <a:solidFill>
                  <a:srgbClr val="00B050"/>
                </a:solidFill>
              </a:rPr>
              <a:t>jobs will </a:t>
            </a:r>
            <a:r>
              <a:rPr lang="en-US" b="1" dirty="0">
                <a:solidFill>
                  <a:srgbClr val="00B050"/>
                </a:solidFill>
              </a:rPr>
              <a:t>require some form of </a:t>
            </a:r>
            <a:r>
              <a:rPr lang="en-US" b="1" dirty="0" smtClean="0">
                <a:solidFill>
                  <a:srgbClr val="00B050"/>
                </a:solidFill>
              </a:rPr>
              <a:t>college education by 2020</a:t>
            </a:r>
          </a:p>
          <a:p>
            <a:pPr marL="0" indent="0" algn="r">
              <a:spcBef>
                <a:spcPts val="0"/>
              </a:spcBef>
              <a:spcAft>
                <a:spcPts val="0"/>
              </a:spcAft>
              <a:buNone/>
            </a:pPr>
            <a:r>
              <a:rPr lang="en-US" dirty="0"/>
              <a:t>	</a:t>
            </a:r>
            <a:r>
              <a:rPr lang="en-US" dirty="0" smtClean="0"/>
              <a:t>	</a:t>
            </a:r>
            <a:r>
              <a:rPr lang="en-US" sz="1400" i="1" dirty="0" smtClean="0"/>
              <a:t>Georgetown </a:t>
            </a:r>
            <a:r>
              <a:rPr lang="en-US" sz="1400" i="1" dirty="0"/>
              <a:t>University Center on Education and the Workforce, </a:t>
            </a:r>
            <a:r>
              <a:rPr lang="en-US" sz="1400" i="1" dirty="0" smtClean="0"/>
              <a:t>2012</a:t>
            </a:r>
            <a:endParaRPr lang="en-US" sz="1400" i="1" dirty="0"/>
          </a:p>
          <a:p>
            <a:pPr>
              <a:spcBef>
                <a:spcPts val="0"/>
              </a:spcBef>
              <a:spcAft>
                <a:spcPts val="0"/>
              </a:spcAft>
            </a:pPr>
            <a:r>
              <a:rPr lang="en-US" b="1" dirty="0" smtClean="0">
                <a:solidFill>
                  <a:srgbClr val="C00000"/>
                </a:solidFill>
              </a:rPr>
              <a:t>Education is known to </a:t>
            </a:r>
          </a:p>
          <a:p>
            <a:pPr lvl="1">
              <a:spcBef>
                <a:spcPts val="0"/>
              </a:spcBef>
              <a:spcAft>
                <a:spcPts val="0"/>
              </a:spcAft>
            </a:pPr>
            <a:r>
              <a:rPr lang="en-US" b="1" dirty="0">
                <a:solidFill>
                  <a:srgbClr val="C00000"/>
                </a:solidFill>
              </a:rPr>
              <a:t>I</a:t>
            </a:r>
            <a:r>
              <a:rPr lang="en-US" b="1" dirty="0" smtClean="0">
                <a:solidFill>
                  <a:srgbClr val="C00000"/>
                </a:solidFill>
              </a:rPr>
              <a:t>mprove health</a:t>
            </a:r>
          </a:p>
          <a:p>
            <a:pPr lvl="1">
              <a:spcBef>
                <a:spcPts val="0"/>
              </a:spcBef>
              <a:spcAft>
                <a:spcPts val="0"/>
              </a:spcAft>
            </a:pPr>
            <a:r>
              <a:rPr lang="en-US" b="1" dirty="0" smtClean="0">
                <a:solidFill>
                  <a:srgbClr val="C00000"/>
                </a:solidFill>
              </a:rPr>
              <a:t>Lower </a:t>
            </a:r>
            <a:r>
              <a:rPr lang="en-US" b="1" dirty="0">
                <a:solidFill>
                  <a:srgbClr val="C00000"/>
                </a:solidFill>
              </a:rPr>
              <a:t>crime </a:t>
            </a:r>
            <a:r>
              <a:rPr lang="en-US" b="1" dirty="0" smtClean="0">
                <a:solidFill>
                  <a:srgbClr val="C00000"/>
                </a:solidFill>
              </a:rPr>
              <a:t>rates</a:t>
            </a:r>
          </a:p>
          <a:p>
            <a:pPr lvl="1">
              <a:spcBef>
                <a:spcPts val="0"/>
              </a:spcBef>
              <a:spcAft>
                <a:spcPts val="0"/>
              </a:spcAft>
            </a:pPr>
            <a:r>
              <a:rPr lang="en-US" b="1" dirty="0" smtClean="0">
                <a:solidFill>
                  <a:srgbClr val="C00000"/>
                </a:solidFill>
              </a:rPr>
              <a:t>And, yield </a:t>
            </a:r>
            <a:r>
              <a:rPr lang="en-US" b="1" dirty="0">
                <a:solidFill>
                  <a:srgbClr val="C00000"/>
                </a:solidFill>
              </a:rPr>
              <a:t>citizens who are both globally aware and participate more in civic and democratic processes such as voting and </a:t>
            </a:r>
            <a:r>
              <a:rPr lang="en-US" b="1" dirty="0" smtClean="0">
                <a:solidFill>
                  <a:srgbClr val="C00000"/>
                </a:solidFill>
              </a:rPr>
              <a:t>volunteering</a:t>
            </a:r>
          </a:p>
          <a:p>
            <a:pPr marL="201168" lvl="1" indent="0">
              <a:spcBef>
                <a:spcPts val="0"/>
              </a:spcBef>
              <a:spcAft>
                <a:spcPts val="0"/>
              </a:spcAft>
              <a:buNone/>
            </a:pPr>
            <a:r>
              <a:rPr lang="en-US" sz="1400" i="1" dirty="0" smtClean="0"/>
              <a:t>College </a:t>
            </a:r>
            <a:r>
              <a:rPr lang="en-US" sz="1400" i="1" dirty="0"/>
              <a:t>Board, Education Pays, </a:t>
            </a:r>
            <a:r>
              <a:rPr lang="en-US" sz="1400" i="1" dirty="0" smtClean="0"/>
              <a:t>2011</a:t>
            </a:r>
            <a:endParaRPr lang="en-US" sz="1400" i="1" dirty="0"/>
          </a:p>
          <a:p>
            <a:pPr algn="r">
              <a:spcBef>
                <a:spcPts val="0"/>
              </a:spcBef>
              <a:spcAft>
                <a:spcPts val="0"/>
              </a:spcAft>
            </a:pPr>
            <a:endParaRPr lang="en-US" b="1" dirty="0" smtClean="0"/>
          </a:p>
          <a:p>
            <a:pPr algn="r">
              <a:spcBef>
                <a:spcPts val="0"/>
              </a:spcBef>
              <a:spcAft>
                <a:spcPts val="0"/>
              </a:spcAft>
            </a:pPr>
            <a:r>
              <a:rPr lang="en-US" b="1" dirty="0" smtClean="0">
                <a:solidFill>
                  <a:srgbClr val="7030A0"/>
                </a:solidFill>
              </a:rPr>
              <a:t>First-generation students </a:t>
            </a:r>
            <a:r>
              <a:rPr lang="en-US" b="1" dirty="0">
                <a:solidFill>
                  <a:srgbClr val="7030A0"/>
                </a:solidFill>
              </a:rPr>
              <a:t>are less likely to attend college and are more likely to drop </a:t>
            </a:r>
            <a:r>
              <a:rPr lang="en-US" sz="1900" b="1" dirty="0">
                <a:solidFill>
                  <a:srgbClr val="7030A0"/>
                </a:solidFill>
              </a:rPr>
              <a:t>out prior to </a:t>
            </a:r>
            <a:r>
              <a:rPr lang="en-US" sz="1900" b="1" dirty="0" smtClean="0">
                <a:solidFill>
                  <a:srgbClr val="7030A0"/>
                </a:solidFill>
              </a:rPr>
              <a:t>completion</a:t>
            </a:r>
            <a:r>
              <a:rPr lang="en-US" sz="1900" b="1" dirty="0" smtClean="0"/>
              <a:t> </a:t>
            </a:r>
          </a:p>
          <a:p>
            <a:pPr marL="0" indent="0" algn="r">
              <a:spcBef>
                <a:spcPts val="0"/>
              </a:spcBef>
              <a:spcAft>
                <a:spcPts val="0"/>
              </a:spcAft>
              <a:buNone/>
            </a:pPr>
            <a:r>
              <a:rPr lang="en-US" sz="1300" i="1" dirty="0" smtClean="0"/>
              <a:t>First </a:t>
            </a:r>
            <a:r>
              <a:rPr lang="en-US" sz="1300" i="1" dirty="0"/>
              <a:t>Generation Students in Postsecondary Education: </a:t>
            </a:r>
            <a:endParaRPr lang="en-US" sz="1300" i="1" dirty="0" smtClean="0"/>
          </a:p>
          <a:p>
            <a:pPr marL="0" indent="0" algn="r">
              <a:spcBef>
                <a:spcPts val="0"/>
              </a:spcBef>
              <a:spcAft>
                <a:spcPts val="0"/>
              </a:spcAft>
              <a:buNone/>
            </a:pPr>
            <a:r>
              <a:rPr lang="en-US" sz="1300" i="1" dirty="0" smtClean="0"/>
              <a:t>A </a:t>
            </a:r>
            <a:r>
              <a:rPr lang="en-US" sz="1300" i="1" dirty="0"/>
              <a:t>Look at their College Transcripts, </a:t>
            </a:r>
            <a:r>
              <a:rPr lang="en-US" sz="1300" i="1" dirty="0" err="1"/>
              <a:t>Xianglei</a:t>
            </a:r>
            <a:r>
              <a:rPr lang="en-US" sz="1300" i="1" dirty="0"/>
              <a:t> Chen, National Center for Educational Statistics, </a:t>
            </a:r>
            <a:r>
              <a:rPr lang="en-US" sz="1300" i="1" dirty="0" smtClean="0"/>
              <a:t>2005</a:t>
            </a:r>
            <a:endParaRPr lang="en-US" sz="1300" i="1" dirty="0"/>
          </a:p>
          <a:p>
            <a:pPr>
              <a:spcBef>
                <a:spcPts val="0"/>
              </a:spcBef>
              <a:spcAft>
                <a:spcPts val="0"/>
              </a:spcAft>
            </a:pPr>
            <a:endParaRPr lang="en-US" b="1" dirty="0" smtClean="0"/>
          </a:p>
          <a:p>
            <a:pPr>
              <a:spcBef>
                <a:spcPts val="0"/>
              </a:spcBef>
              <a:spcAft>
                <a:spcPts val="0"/>
              </a:spcAft>
            </a:pPr>
            <a:r>
              <a:rPr lang="en-US" b="1" dirty="0" smtClean="0">
                <a:solidFill>
                  <a:schemeClr val="accent1"/>
                </a:solidFill>
              </a:rPr>
              <a:t>54% percent </a:t>
            </a:r>
            <a:r>
              <a:rPr lang="en-US" b="1" dirty="0">
                <a:solidFill>
                  <a:schemeClr val="accent1"/>
                </a:solidFill>
              </a:rPr>
              <a:t>of immigrants between the ages of 25 and 34 have completed high school or less as their highest level of education, compared to 36% for young adults whose parents were both born in the </a:t>
            </a:r>
            <a:r>
              <a:rPr lang="en-US" b="1" dirty="0" smtClean="0">
                <a:solidFill>
                  <a:schemeClr val="accent1"/>
                </a:solidFill>
              </a:rPr>
              <a:t>U.S.</a:t>
            </a:r>
          </a:p>
          <a:p>
            <a:pPr>
              <a:spcBef>
                <a:spcPts val="0"/>
              </a:spcBef>
              <a:spcAft>
                <a:spcPts val="0"/>
              </a:spcAft>
            </a:pPr>
            <a:r>
              <a:rPr lang="en-US" sz="1300" dirty="0" smtClean="0"/>
              <a:t>U.S</a:t>
            </a:r>
            <a:r>
              <a:rPr lang="en-US" sz="1300" dirty="0"/>
              <a:t>. Census Bureau, Current Population Survey, 2009.</a:t>
            </a:r>
          </a:p>
        </p:txBody>
      </p:sp>
    </p:spTree>
    <p:extLst>
      <p:ext uri="{BB962C8B-B14F-4D97-AF65-F5344CB8AC3E}">
        <p14:creationId xmlns:p14="http://schemas.microsoft.com/office/powerpoint/2010/main" val="254227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027" y="390985"/>
            <a:ext cx="7989964" cy="1450757"/>
          </a:xfrm>
        </p:spPr>
        <p:txBody>
          <a:bodyPr/>
          <a:lstStyle/>
          <a:p>
            <a:r>
              <a:rPr lang="en-US" dirty="0" smtClean="0"/>
              <a:t>What does this all mean to you?</a:t>
            </a:r>
            <a:endParaRPr lang="en-US" dirty="0"/>
          </a:p>
        </p:txBody>
      </p:sp>
      <p:sp>
        <p:nvSpPr>
          <p:cNvPr id="2" name="Content Placeholder 1"/>
          <p:cNvSpPr>
            <a:spLocks noGrp="1"/>
          </p:cNvSpPr>
          <p:nvPr>
            <p:ph sz="half" idx="1"/>
          </p:nvPr>
        </p:nvSpPr>
        <p:spPr>
          <a:xfrm>
            <a:off x="609600" y="1991185"/>
            <a:ext cx="8118190" cy="4114800"/>
          </a:xfrm>
        </p:spPr>
        <p:txBody>
          <a:bodyPr>
            <a:normAutofit fontScale="92500" lnSpcReduction="10000"/>
          </a:bodyPr>
          <a:lstStyle/>
          <a:p>
            <a:pPr lvl="0"/>
            <a:r>
              <a:rPr lang="en-US" sz="2400" i="1" dirty="0"/>
              <a:t>Based on the discussion </a:t>
            </a:r>
            <a:r>
              <a:rPr lang="en-US" sz="2400" i="1" dirty="0" smtClean="0"/>
              <a:t>journal </a:t>
            </a:r>
            <a:r>
              <a:rPr lang="en-US" sz="2400" i="1" dirty="0"/>
              <a:t>about </a:t>
            </a:r>
            <a:r>
              <a:rPr lang="en-US" sz="2400" i="1" dirty="0" smtClean="0"/>
              <a:t>your </a:t>
            </a:r>
            <a:r>
              <a:rPr lang="en-US" sz="2400" i="1" dirty="0"/>
              <a:t>own experiences of applying to and attending college. F</a:t>
            </a:r>
            <a:r>
              <a:rPr lang="en-US" sz="2400" i="1" dirty="0" smtClean="0"/>
              <a:t>ocus </a:t>
            </a:r>
            <a:r>
              <a:rPr lang="en-US" sz="2400" i="1" dirty="0"/>
              <a:t>on the following guiding questions…</a:t>
            </a:r>
            <a:endParaRPr lang="en-US" sz="2400" dirty="0"/>
          </a:p>
          <a:p>
            <a:pPr lvl="1"/>
            <a:r>
              <a:rPr lang="en-US" sz="2400" i="1" dirty="0"/>
              <a:t>What barriers, if any, did you face when applying to college?</a:t>
            </a:r>
            <a:endParaRPr lang="en-US" sz="2400" dirty="0"/>
          </a:p>
          <a:p>
            <a:pPr lvl="1"/>
            <a:r>
              <a:rPr lang="en-US" sz="2400" i="1" dirty="0"/>
              <a:t>What feelings </a:t>
            </a:r>
            <a:r>
              <a:rPr lang="en-US" sz="2400" i="1" dirty="0" smtClean="0"/>
              <a:t>are evoked in relation to </a:t>
            </a:r>
            <a:r>
              <a:rPr lang="en-US" sz="2400" i="1" dirty="0"/>
              <a:t>the application </a:t>
            </a:r>
            <a:r>
              <a:rPr lang="en-US" sz="2400" i="1" dirty="0" smtClean="0"/>
              <a:t>process?  </a:t>
            </a:r>
            <a:endParaRPr lang="en-US" sz="2400" dirty="0"/>
          </a:p>
          <a:p>
            <a:pPr lvl="1"/>
            <a:r>
              <a:rPr lang="en-US" sz="2400" i="1" dirty="0"/>
              <a:t>What was the one thing that pushed you to persevere in completing the process and being here today? </a:t>
            </a:r>
            <a:endParaRPr lang="en-US" sz="2400" i="1" dirty="0" smtClean="0"/>
          </a:p>
          <a:p>
            <a:pPr lvl="1"/>
            <a:r>
              <a:rPr lang="en-US" sz="2400" i="1" dirty="0" smtClean="0"/>
              <a:t>Other thoughts and feelings? </a:t>
            </a:r>
          </a:p>
          <a:p>
            <a:pPr lvl="0"/>
            <a:r>
              <a:rPr lang="en-US" sz="2400" i="1" dirty="0"/>
              <a:t>P</a:t>
            </a:r>
            <a:r>
              <a:rPr lang="en-US" sz="2400" i="1" dirty="0" smtClean="0"/>
              <a:t>air </a:t>
            </a:r>
            <a:r>
              <a:rPr lang="en-US" sz="2400" i="1" dirty="0"/>
              <a:t>up and compare </a:t>
            </a:r>
            <a:r>
              <a:rPr lang="en-US" sz="2400" i="1" dirty="0" smtClean="0"/>
              <a:t>your experiences.</a:t>
            </a:r>
          </a:p>
          <a:p>
            <a:pPr lvl="1"/>
            <a:r>
              <a:rPr lang="en-US" sz="2400" i="1" dirty="0"/>
              <a:t>R</a:t>
            </a:r>
            <a:r>
              <a:rPr lang="en-US" sz="2400" i="1" dirty="0" smtClean="0"/>
              <a:t>ank common </a:t>
            </a:r>
            <a:r>
              <a:rPr lang="en-US" sz="2400" i="1" dirty="0"/>
              <a:t>experiences according to highest barrier to lowest and from highest support to lowest in the college application </a:t>
            </a:r>
            <a:r>
              <a:rPr lang="en-US" sz="2400" i="1" dirty="0" smtClean="0"/>
              <a:t>process </a:t>
            </a:r>
            <a:endParaRPr lang="en-US" sz="2400" dirty="0"/>
          </a:p>
          <a:p>
            <a:endParaRPr lang="en-US" sz="2400" dirty="0"/>
          </a:p>
          <a:p>
            <a:endParaRPr lang="en-US" sz="2000" dirty="0"/>
          </a:p>
        </p:txBody>
      </p:sp>
    </p:spTree>
    <p:extLst>
      <p:ext uri="{BB962C8B-B14F-4D97-AF65-F5344CB8AC3E}">
        <p14:creationId xmlns:p14="http://schemas.microsoft.com/office/powerpoint/2010/main" val="247670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026" y="402931"/>
            <a:ext cx="5866340" cy="1107996"/>
          </a:xfrm>
          <a:prstGeom prst="rect">
            <a:avLst/>
          </a:prstGeom>
          <a:noFill/>
        </p:spPr>
        <p:txBody>
          <a:bodyPr wrap="square" rtlCol="0">
            <a:spAutoFit/>
          </a:bodyPr>
          <a:lstStyle/>
          <a:p>
            <a:pPr algn="ctr"/>
            <a:r>
              <a:rPr lang="en-US" sz="6600" dirty="0" smtClean="0">
                <a:latin typeface="Corbel"/>
                <a:cs typeface="Corbel"/>
              </a:rPr>
              <a:t>The Agenda…</a:t>
            </a:r>
            <a:endParaRPr lang="en-US" sz="6600" dirty="0">
              <a:latin typeface="Corbel"/>
              <a:cs typeface="Corbel"/>
            </a:endParaRPr>
          </a:p>
        </p:txBody>
      </p:sp>
      <p:sp>
        <p:nvSpPr>
          <p:cNvPr id="3" name="TextBox 2"/>
          <p:cNvSpPr txBox="1"/>
          <p:nvPr/>
        </p:nvSpPr>
        <p:spPr>
          <a:xfrm>
            <a:off x="894030" y="2032975"/>
            <a:ext cx="6963335"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Review Design Thinking Process</a:t>
            </a:r>
          </a:p>
          <a:p>
            <a:pPr marL="285750" indent="-285750">
              <a:buFont typeface="Arial" panose="020B0604020202020204" pitchFamily="34" charset="0"/>
              <a:buChar char="•"/>
            </a:pPr>
            <a:r>
              <a:rPr lang="en-US" sz="3600" dirty="0" smtClean="0"/>
              <a:t>Define the problem space</a:t>
            </a:r>
          </a:p>
          <a:p>
            <a:pPr marL="285750" indent="-285750">
              <a:buFont typeface="Arial" panose="020B0604020202020204" pitchFamily="34" charset="0"/>
              <a:buChar char="•"/>
            </a:pPr>
            <a:r>
              <a:rPr lang="en-US" sz="3600" dirty="0" smtClean="0"/>
              <a:t>Interview &amp; empathize</a:t>
            </a:r>
          </a:p>
          <a:p>
            <a:pPr marL="285750" indent="-285750">
              <a:buFont typeface="Arial" panose="020B0604020202020204" pitchFamily="34" charset="0"/>
              <a:buChar char="•"/>
            </a:pPr>
            <a:r>
              <a:rPr lang="en-US" sz="3600" dirty="0" smtClean="0"/>
              <a:t>Define needs</a:t>
            </a:r>
          </a:p>
          <a:p>
            <a:pPr marL="285750" indent="-285750">
              <a:buFont typeface="Arial" panose="020B0604020202020204" pitchFamily="34" charset="0"/>
              <a:buChar char="•"/>
            </a:pPr>
            <a:r>
              <a:rPr lang="en-US" sz="3600" dirty="0" smtClean="0"/>
              <a:t>Ideate </a:t>
            </a:r>
          </a:p>
          <a:p>
            <a:pPr marL="285750" indent="-285750">
              <a:buFont typeface="Arial" panose="020B0604020202020204" pitchFamily="34" charset="0"/>
              <a:buChar char="•"/>
            </a:pPr>
            <a:r>
              <a:rPr lang="en-US" sz="3600" dirty="0" smtClean="0"/>
              <a:t>Prototype, test, rework </a:t>
            </a:r>
          </a:p>
        </p:txBody>
      </p:sp>
    </p:spTree>
    <p:extLst>
      <p:ext uri="{BB962C8B-B14F-4D97-AF65-F5344CB8AC3E}">
        <p14:creationId xmlns:p14="http://schemas.microsoft.com/office/powerpoint/2010/main" val="656817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946" y="331282"/>
            <a:ext cx="8254825" cy="2676780"/>
          </a:xfrm>
        </p:spPr>
        <p:txBody>
          <a:bodyPr/>
          <a:lstStyle/>
          <a:p>
            <a:pPr algn="ctr"/>
            <a:r>
              <a:rPr lang="en-US" sz="4800" dirty="0" smtClean="0"/>
              <a:t>Now we know the problem, so what are we going to do with it?</a:t>
            </a:r>
            <a:br>
              <a:rPr lang="en-US" sz="4800" dirty="0" smtClean="0"/>
            </a:br>
            <a:r>
              <a:rPr lang="en-US" sz="4800" dirty="0"/>
              <a:t/>
            </a:r>
            <a:br>
              <a:rPr lang="en-US" sz="4800" dirty="0"/>
            </a:br>
            <a:endParaRPr lang="en-US" sz="4800" dirty="0"/>
          </a:p>
        </p:txBody>
      </p:sp>
      <p:pic>
        <p:nvPicPr>
          <p:cNvPr id="5" name="Picture 4" descr="SS 2012-06-12 at 7.29.2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852" y="2015759"/>
            <a:ext cx="7898862" cy="4006669"/>
          </a:xfrm>
          <a:prstGeom prst="rect">
            <a:avLst/>
          </a:prstGeom>
        </p:spPr>
      </p:pic>
    </p:spTree>
    <p:extLst>
      <p:ext uri="{BB962C8B-B14F-4D97-AF65-F5344CB8AC3E}">
        <p14:creationId xmlns:p14="http://schemas.microsoft.com/office/powerpoint/2010/main" val="118588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722" y="666503"/>
            <a:ext cx="7203536" cy="1938992"/>
          </a:xfrm>
          <a:prstGeom prst="rect">
            <a:avLst/>
          </a:prstGeom>
          <a:noFill/>
        </p:spPr>
        <p:txBody>
          <a:bodyPr wrap="square" rtlCol="0">
            <a:spAutoFit/>
          </a:bodyPr>
          <a:lstStyle/>
          <a:p>
            <a:pPr algn="ctr"/>
            <a:r>
              <a:rPr lang="en-US" sz="7200" dirty="0" smtClean="0">
                <a:latin typeface="Corbel"/>
                <a:cs typeface="Corbel"/>
              </a:rPr>
              <a:t>EMPATHIZE:</a:t>
            </a:r>
          </a:p>
          <a:p>
            <a:pPr algn="ctr"/>
            <a:r>
              <a:rPr lang="en-US" sz="4800" dirty="0" smtClean="0">
                <a:latin typeface="Corbel"/>
                <a:cs typeface="Corbel"/>
              </a:rPr>
              <a:t>Observing to Build Context</a:t>
            </a:r>
          </a:p>
        </p:txBody>
      </p:sp>
    </p:spTree>
    <p:extLst>
      <p:ext uri="{BB962C8B-B14F-4D97-AF65-F5344CB8AC3E}">
        <p14:creationId xmlns:p14="http://schemas.microsoft.com/office/powerpoint/2010/main" val="3182923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 2012-06-14 at 5.21.1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600"/>
            <a:ext cx="9144000" cy="6639834"/>
          </a:xfrm>
          <a:prstGeom prst="rect">
            <a:avLst/>
          </a:prstGeom>
        </p:spPr>
      </p:pic>
    </p:spTree>
    <p:extLst>
      <p:ext uri="{BB962C8B-B14F-4D97-AF65-F5344CB8AC3E}">
        <p14:creationId xmlns:p14="http://schemas.microsoft.com/office/powerpoint/2010/main" val="3701496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 2012-06-14 at 5.21.5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63800"/>
            <a:ext cx="9144000" cy="1914599"/>
          </a:xfrm>
          <a:prstGeom prst="rect">
            <a:avLst/>
          </a:prstGeom>
        </p:spPr>
      </p:pic>
    </p:spTree>
    <p:extLst>
      <p:ext uri="{BB962C8B-B14F-4D97-AF65-F5344CB8AC3E}">
        <p14:creationId xmlns:p14="http://schemas.microsoft.com/office/powerpoint/2010/main" val="2336809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S 2012-06-14 at 5.22.1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745" y="0"/>
            <a:ext cx="3461256" cy="2681299"/>
          </a:xfrm>
          <a:prstGeom prst="rect">
            <a:avLst/>
          </a:prstGeom>
        </p:spPr>
      </p:pic>
      <p:pic>
        <p:nvPicPr>
          <p:cNvPr id="10" name="Picture 9" descr="SS 2012-06-14 at 5.23.20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9648" y="2598399"/>
            <a:ext cx="3871609" cy="2243629"/>
          </a:xfrm>
          <a:prstGeom prst="rect">
            <a:avLst/>
          </a:prstGeom>
        </p:spPr>
      </p:pic>
      <p:pic>
        <p:nvPicPr>
          <p:cNvPr id="2" name="Picture 1" descr="SS 2012-06-14 at 5.22.01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98" y="-18819"/>
            <a:ext cx="2775569" cy="2473915"/>
          </a:xfrm>
          <a:prstGeom prst="rect">
            <a:avLst/>
          </a:prstGeom>
        </p:spPr>
      </p:pic>
      <p:pic>
        <p:nvPicPr>
          <p:cNvPr id="4" name="Picture 3" descr="SS 2012-06-14 at 5.22.21 P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894" y="4268211"/>
            <a:ext cx="2999572" cy="2512914"/>
          </a:xfrm>
          <a:prstGeom prst="rect">
            <a:avLst/>
          </a:prstGeom>
        </p:spPr>
      </p:pic>
      <p:pic>
        <p:nvPicPr>
          <p:cNvPr id="5" name="Picture 4" descr="SS 2012-06-14 at 5.22.30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45289" y="4686637"/>
            <a:ext cx="3598711" cy="2094488"/>
          </a:xfrm>
          <a:prstGeom prst="rect">
            <a:avLst/>
          </a:prstGeom>
        </p:spPr>
      </p:pic>
      <p:pic>
        <p:nvPicPr>
          <p:cNvPr id="6" name="Picture 5" descr="SS 2012-06-14 at 5.22.40 PM.png"/>
          <p:cNvPicPr>
            <a:picLocks noChangeAspect="1"/>
          </p:cNvPicPr>
          <p:nvPr/>
        </p:nvPicPr>
        <p:blipFill rotWithShape="1">
          <a:blip r:embed="rId7" cstate="screen">
            <a:extLst>
              <a:ext uri="{28A0092B-C50C-407E-A947-70E740481C1C}">
                <a14:useLocalDpi xmlns:a14="http://schemas.microsoft.com/office/drawing/2010/main"/>
              </a:ext>
            </a:extLst>
          </a:blip>
          <a:srcRect t="-2582"/>
          <a:stretch/>
        </p:blipFill>
        <p:spPr>
          <a:xfrm>
            <a:off x="5720196" y="-48750"/>
            <a:ext cx="3431896" cy="2571581"/>
          </a:xfrm>
          <a:prstGeom prst="rect">
            <a:avLst/>
          </a:prstGeom>
        </p:spPr>
      </p:pic>
      <p:pic>
        <p:nvPicPr>
          <p:cNvPr id="7" name="Picture 6" descr="SS 2012-06-14 at 5.22.52 PM.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855" y="2517338"/>
            <a:ext cx="2989191" cy="2240779"/>
          </a:xfrm>
          <a:prstGeom prst="rect">
            <a:avLst/>
          </a:prstGeom>
        </p:spPr>
      </p:pic>
      <p:pic>
        <p:nvPicPr>
          <p:cNvPr id="8" name="Picture 7" descr="SS 2012-06-14 at 5.23.02 PM.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3543" y="4894271"/>
            <a:ext cx="3250317" cy="1912279"/>
          </a:xfrm>
          <a:prstGeom prst="rect">
            <a:avLst/>
          </a:prstGeom>
        </p:spPr>
      </p:pic>
      <p:pic>
        <p:nvPicPr>
          <p:cNvPr id="9" name="Picture 8" descr="SS 2012-06-14 at 5.23.10 PM.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81801" y="2598399"/>
            <a:ext cx="3162199" cy="2088238"/>
          </a:xfrm>
          <a:prstGeom prst="rect">
            <a:avLst/>
          </a:prstGeom>
        </p:spPr>
      </p:pic>
    </p:spTree>
    <p:extLst>
      <p:ext uri="{BB962C8B-B14F-4D97-AF65-F5344CB8AC3E}">
        <p14:creationId xmlns:p14="http://schemas.microsoft.com/office/powerpoint/2010/main" val="2843897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 2012-06-14 at 5.23.4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400"/>
            <a:ext cx="9144000" cy="6790765"/>
          </a:xfrm>
          <a:prstGeom prst="rect">
            <a:avLst/>
          </a:prstGeom>
        </p:spPr>
      </p:pic>
    </p:spTree>
    <p:extLst>
      <p:ext uri="{BB962C8B-B14F-4D97-AF65-F5344CB8AC3E}">
        <p14:creationId xmlns:p14="http://schemas.microsoft.com/office/powerpoint/2010/main" val="3323730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5465" y="0"/>
            <a:ext cx="7543800" cy="1450975"/>
          </a:xfrm>
        </p:spPr>
        <p:txBody>
          <a:bodyPr/>
          <a:lstStyle/>
          <a:p>
            <a:r>
              <a:rPr lang="en-US" sz="3200" dirty="0" smtClean="0"/>
              <a:t>When Interviewing Consider…Who is this person and what affects them?</a:t>
            </a:r>
            <a:endParaRPr lang="en-US" sz="3200" dirty="0"/>
          </a:p>
        </p:txBody>
      </p:sp>
      <p:pic>
        <p:nvPicPr>
          <p:cNvPr id="5" name="Picture 4"/>
          <p:cNvPicPr>
            <a:picLocks noChangeAspect="1"/>
          </p:cNvPicPr>
          <p:nvPr/>
        </p:nvPicPr>
        <p:blipFill>
          <a:blip r:embed="rId2"/>
          <a:stretch>
            <a:fillRect/>
          </a:stretch>
        </p:blipFill>
        <p:spPr>
          <a:xfrm>
            <a:off x="845465" y="1528552"/>
            <a:ext cx="7194949" cy="4524878"/>
          </a:xfrm>
          <a:prstGeom prst="rect">
            <a:avLst/>
          </a:prstGeom>
        </p:spPr>
      </p:pic>
      <p:sp>
        <p:nvSpPr>
          <p:cNvPr id="6" name="Rectangle 5"/>
          <p:cNvSpPr/>
          <p:nvPr/>
        </p:nvSpPr>
        <p:spPr>
          <a:xfrm>
            <a:off x="845465" y="5839845"/>
            <a:ext cx="4572000" cy="213585"/>
          </a:xfrm>
          <a:prstGeom prst="rect">
            <a:avLst/>
          </a:prstGeom>
        </p:spPr>
        <p:txBody>
          <a:bodyPr>
            <a:spAutoFit/>
          </a:bodyPr>
          <a:lstStyle/>
          <a:p>
            <a:r>
              <a:rPr lang="en-US" sz="788" dirty="0">
                <a:solidFill>
                  <a:srgbClr val="333333"/>
                </a:solidFill>
                <a:latin typeface="Open Sans"/>
              </a:rPr>
              <a:t>Building a </a:t>
            </a:r>
            <a:r>
              <a:rPr lang="en-US" sz="788" dirty="0" err="1">
                <a:solidFill>
                  <a:srgbClr val="333333"/>
                </a:solidFill>
                <a:latin typeface="Open Sans"/>
              </a:rPr>
              <a:t>GradNation</a:t>
            </a:r>
            <a:r>
              <a:rPr lang="en-US" sz="788" dirty="0">
                <a:solidFill>
                  <a:srgbClr val="333333"/>
                </a:solidFill>
                <a:latin typeface="Open Sans"/>
              </a:rPr>
              <a:t> Report 2014. (</a:t>
            </a:r>
            <a:r>
              <a:rPr lang="en-US" sz="788" dirty="0" err="1">
                <a:solidFill>
                  <a:srgbClr val="333333"/>
                </a:solidFill>
                <a:latin typeface="Open Sans"/>
              </a:rPr>
              <a:t>n.d.</a:t>
            </a:r>
            <a:r>
              <a:rPr lang="en-US" sz="788" dirty="0">
                <a:solidFill>
                  <a:srgbClr val="333333"/>
                </a:solidFill>
                <a:latin typeface="Open Sans"/>
              </a:rPr>
              <a:t>). Retrieved August 12, 2015.</a:t>
            </a:r>
            <a:endParaRPr lang="en-US" sz="788" dirty="0"/>
          </a:p>
        </p:txBody>
      </p:sp>
    </p:spTree>
    <p:extLst>
      <p:ext uri="{BB962C8B-B14F-4D97-AF65-F5344CB8AC3E}">
        <p14:creationId xmlns:p14="http://schemas.microsoft.com/office/powerpoint/2010/main" val="212690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 2012-06-14 at 5.24.2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186" y="1898404"/>
            <a:ext cx="5113554" cy="3006275"/>
          </a:xfrm>
          <a:prstGeom prst="rect">
            <a:avLst/>
          </a:prstGeom>
        </p:spPr>
      </p:pic>
      <p:sp>
        <p:nvSpPr>
          <p:cNvPr id="3" name="TextBox 2"/>
          <p:cNvSpPr txBox="1"/>
          <p:nvPr/>
        </p:nvSpPr>
        <p:spPr>
          <a:xfrm>
            <a:off x="4416556" y="191699"/>
            <a:ext cx="4199934" cy="1754326"/>
          </a:xfrm>
          <a:prstGeom prst="rect">
            <a:avLst/>
          </a:prstGeom>
          <a:noFill/>
        </p:spPr>
        <p:txBody>
          <a:bodyPr wrap="square" rtlCol="0">
            <a:spAutoFit/>
          </a:bodyPr>
          <a:lstStyle/>
          <a:p>
            <a:r>
              <a:rPr lang="en-US" sz="5400" dirty="0" smtClean="0"/>
              <a:t>Don’t forget to…</a:t>
            </a:r>
            <a:endParaRPr lang="en-US" sz="5400" dirty="0"/>
          </a:p>
        </p:txBody>
      </p:sp>
      <p:pic>
        <p:nvPicPr>
          <p:cNvPr id="4" name="Picture 3" descr="SS 2012-06-14 at 5.24.2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91" y="892679"/>
            <a:ext cx="4076364" cy="2594654"/>
          </a:xfrm>
          <a:prstGeom prst="rect">
            <a:avLst/>
          </a:prstGeom>
        </p:spPr>
      </p:pic>
      <p:pic>
        <p:nvPicPr>
          <p:cNvPr id="5" name="Picture 4" descr="SS 2012-06-14 at 5.24.4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3241" y="4391509"/>
            <a:ext cx="3173294" cy="2103558"/>
          </a:xfrm>
          <a:prstGeom prst="rect">
            <a:avLst/>
          </a:prstGeom>
        </p:spPr>
      </p:pic>
      <p:sp>
        <p:nvSpPr>
          <p:cNvPr id="6" name="TextBox 5"/>
          <p:cNvSpPr txBox="1"/>
          <p:nvPr/>
        </p:nvSpPr>
        <p:spPr>
          <a:xfrm>
            <a:off x="619585" y="4904679"/>
            <a:ext cx="3818407" cy="1077218"/>
          </a:xfrm>
          <a:prstGeom prst="rect">
            <a:avLst/>
          </a:prstGeom>
          <a:noFill/>
        </p:spPr>
        <p:txBody>
          <a:bodyPr wrap="square" rtlCol="0">
            <a:spAutoFit/>
          </a:bodyPr>
          <a:lstStyle/>
          <a:p>
            <a:r>
              <a:rPr lang="en-US" sz="3200" dirty="0" smtClean="0"/>
              <a:t>And get to know your problem space!</a:t>
            </a:r>
            <a:endParaRPr lang="en-US" sz="3200" dirty="0"/>
          </a:p>
        </p:txBody>
      </p:sp>
    </p:spTree>
    <p:extLst>
      <p:ext uri="{BB962C8B-B14F-4D97-AF65-F5344CB8AC3E}">
        <p14:creationId xmlns:p14="http://schemas.microsoft.com/office/powerpoint/2010/main" val="3253065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865" y="743492"/>
            <a:ext cx="7203536" cy="1938992"/>
          </a:xfrm>
          <a:prstGeom prst="rect">
            <a:avLst/>
          </a:prstGeom>
          <a:noFill/>
        </p:spPr>
        <p:txBody>
          <a:bodyPr wrap="square" rtlCol="0">
            <a:spAutoFit/>
          </a:bodyPr>
          <a:lstStyle/>
          <a:p>
            <a:pPr algn="ctr"/>
            <a:r>
              <a:rPr lang="en-US" sz="7200" dirty="0" smtClean="0">
                <a:latin typeface="Corbel"/>
                <a:cs typeface="Corbel"/>
              </a:rPr>
              <a:t>EMPATHY:</a:t>
            </a:r>
          </a:p>
          <a:p>
            <a:pPr algn="ctr"/>
            <a:r>
              <a:rPr lang="en-US" sz="4800" dirty="0" smtClean="0">
                <a:latin typeface="Corbel"/>
                <a:cs typeface="Corbel"/>
              </a:rPr>
              <a:t>Interviewing</a:t>
            </a:r>
          </a:p>
        </p:txBody>
      </p:sp>
    </p:spTree>
    <p:extLst>
      <p:ext uri="{BB962C8B-B14F-4D97-AF65-F5344CB8AC3E}">
        <p14:creationId xmlns:p14="http://schemas.microsoft.com/office/powerpoint/2010/main" val="2693013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868" y="291585"/>
            <a:ext cx="7657010" cy="584775"/>
          </a:xfrm>
          <a:prstGeom prst="rect">
            <a:avLst/>
          </a:prstGeom>
          <a:noFill/>
        </p:spPr>
        <p:txBody>
          <a:bodyPr wrap="square" rtlCol="0">
            <a:spAutoFit/>
          </a:bodyPr>
          <a:lstStyle/>
          <a:p>
            <a:pPr algn="ctr"/>
            <a:r>
              <a:rPr lang="en-US" sz="3200" dirty="0" smtClean="0">
                <a:latin typeface="Corbel"/>
                <a:cs typeface="Corbel"/>
              </a:rPr>
              <a:t>Interviewing: What we learned at orientation</a:t>
            </a:r>
          </a:p>
        </p:txBody>
      </p:sp>
      <p:pic>
        <p:nvPicPr>
          <p:cNvPr id="3" name="Picture 2" descr="SS 2012-06-13 at 6.04.1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6333" y="876360"/>
            <a:ext cx="5587518" cy="5305003"/>
          </a:xfrm>
          <a:prstGeom prst="rect">
            <a:avLst/>
          </a:prstGeom>
        </p:spPr>
      </p:pic>
    </p:spTree>
    <p:extLst>
      <p:ext uri="{BB962C8B-B14F-4D97-AF65-F5344CB8AC3E}">
        <p14:creationId xmlns:p14="http://schemas.microsoft.com/office/powerpoint/2010/main" val="302497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965" y="924224"/>
            <a:ext cx="7203536" cy="769441"/>
          </a:xfrm>
          <a:prstGeom prst="rect">
            <a:avLst/>
          </a:prstGeom>
          <a:noFill/>
        </p:spPr>
        <p:txBody>
          <a:bodyPr wrap="square" rtlCol="0">
            <a:spAutoFit/>
          </a:bodyPr>
          <a:lstStyle/>
          <a:p>
            <a:pPr algn="ctr"/>
            <a:r>
              <a:rPr lang="en-US" sz="4400" dirty="0" smtClean="0">
                <a:latin typeface="Corbel"/>
                <a:cs typeface="Corbel"/>
              </a:rPr>
              <a:t>Stages of a Design Challenge</a:t>
            </a:r>
            <a:endParaRPr lang="en-US" sz="4400" dirty="0">
              <a:latin typeface="Corbel"/>
              <a:cs typeface="Corbel"/>
            </a:endParaRPr>
          </a:p>
        </p:txBody>
      </p:sp>
      <p:pic>
        <p:nvPicPr>
          <p:cNvPr id="3" name="Picture 2" descr="SS 2012-06-12 at 7.29.2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965" y="2496812"/>
            <a:ext cx="7151533" cy="3627589"/>
          </a:xfrm>
          <a:prstGeom prst="rect">
            <a:avLst/>
          </a:prstGeom>
        </p:spPr>
      </p:pic>
    </p:spTree>
    <p:extLst>
      <p:ext uri="{BB962C8B-B14F-4D97-AF65-F5344CB8AC3E}">
        <p14:creationId xmlns:p14="http://schemas.microsoft.com/office/powerpoint/2010/main" val="967396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706" y="291585"/>
            <a:ext cx="8083943" cy="584775"/>
          </a:xfrm>
          <a:prstGeom prst="rect">
            <a:avLst/>
          </a:prstGeom>
          <a:noFill/>
        </p:spPr>
        <p:txBody>
          <a:bodyPr wrap="square" rtlCol="0">
            <a:spAutoFit/>
          </a:bodyPr>
          <a:lstStyle/>
          <a:p>
            <a:pPr algn="ctr"/>
            <a:r>
              <a:rPr lang="en-US" sz="3200" dirty="0" smtClean="0">
                <a:latin typeface="Corbel"/>
                <a:cs typeface="Corbel"/>
              </a:rPr>
              <a:t>Interviewing: What we learned at orientation</a:t>
            </a:r>
          </a:p>
        </p:txBody>
      </p:sp>
      <p:pic>
        <p:nvPicPr>
          <p:cNvPr id="4" name="Picture 3" descr="SS 2012-06-13 at 6.04.3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4753" y="836704"/>
            <a:ext cx="5500630" cy="5322978"/>
          </a:xfrm>
          <a:prstGeom prst="rect">
            <a:avLst/>
          </a:prstGeom>
        </p:spPr>
      </p:pic>
      <p:sp>
        <p:nvSpPr>
          <p:cNvPr id="6" name="Rectangle 5"/>
          <p:cNvSpPr/>
          <p:nvPr/>
        </p:nvSpPr>
        <p:spPr>
          <a:xfrm>
            <a:off x="5908719" y="836703"/>
            <a:ext cx="1776510" cy="466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94752" y="825754"/>
            <a:ext cx="3275468" cy="466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686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910" y="901005"/>
            <a:ext cx="7761863" cy="830997"/>
          </a:xfrm>
          <a:prstGeom prst="rect">
            <a:avLst/>
          </a:prstGeom>
          <a:noFill/>
        </p:spPr>
        <p:txBody>
          <a:bodyPr wrap="square" rtlCol="0">
            <a:spAutoFit/>
          </a:bodyPr>
          <a:lstStyle/>
          <a:p>
            <a:pPr algn="ctr"/>
            <a:r>
              <a:rPr lang="en-US" sz="4800" dirty="0" smtClean="0">
                <a:latin typeface="Corbel"/>
                <a:cs typeface="Corbel"/>
              </a:rPr>
              <a:t>Empathy Map</a:t>
            </a:r>
          </a:p>
        </p:txBody>
      </p:sp>
      <p:pic>
        <p:nvPicPr>
          <p:cNvPr id="3074" name="Picture 2" descr="Image result for empathy ma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6162" y="2343391"/>
            <a:ext cx="5321358" cy="34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3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098" name="Picture 2" descr="http://image.slidesharecdn.com/assignment3-130802194127-phpapp02/95/design-thinking-empathy-map-and-problem-statement-1-638.jpg?cb=1375472548"/>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915498" y="1846263"/>
            <a:ext cx="535745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87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Map</a:t>
            </a:r>
            <a:endParaRPr lang="en-US" dirty="0"/>
          </a:p>
        </p:txBody>
      </p:sp>
      <p:sp>
        <p:nvSpPr>
          <p:cNvPr id="3" name="Content Placeholder 2"/>
          <p:cNvSpPr>
            <a:spLocks noGrp="1"/>
          </p:cNvSpPr>
          <p:nvPr>
            <p:ph idx="1"/>
          </p:nvPr>
        </p:nvSpPr>
        <p:spPr/>
        <p:txBody>
          <a:bodyPr/>
          <a:lstStyle/>
          <a:p>
            <a:r>
              <a:rPr lang="en-US" dirty="0" smtClean="0"/>
              <a:t>Complete your empathy map based on your group’s interview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4364182"/>
              </p:ext>
            </p:extLst>
          </p:nvPr>
        </p:nvGraphicFramePr>
        <p:xfrm>
          <a:off x="790378" y="2342925"/>
          <a:ext cx="7744022" cy="3313742"/>
        </p:xfrm>
        <a:graphic>
          <a:graphicData uri="http://schemas.openxmlformats.org/drawingml/2006/table">
            <a:tbl>
              <a:tblPr firstRow="1" bandRow="1">
                <a:tableStyleId>{5C22544A-7EE6-4342-B048-85BDC9FD1C3A}</a:tableStyleId>
              </a:tblPr>
              <a:tblGrid>
                <a:gridCol w="3872011"/>
                <a:gridCol w="3872011"/>
              </a:tblGrid>
              <a:tr h="1656871">
                <a:tc>
                  <a:txBody>
                    <a:bodyPr/>
                    <a:lstStyle/>
                    <a:p>
                      <a:r>
                        <a:rPr lang="en-US" b="1" dirty="0" smtClean="0">
                          <a:solidFill>
                            <a:schemeClr val="tx1">
                              <a:lumMod val="85000"/>
                              <a:lumOff val="15000"/>
                            </a:schemeClr>
                          </a:solidFill>
                        </a:rPr>
                        <a:t>Say</a:t>
                      </a:r>
                      <a:endParaRPr lang="en-US" b="1" dirty="0">
                        <a:solidFill>
                          <a:schemeClr val="tx1">
                            <a:lumMod val="85000"/>
                            <a:lumOff val="15000"/>
                          </a:schemeClr>
                        </a:solidFill>
                      </a:endParaRPr>
                    </a:p>
                  </a:txBody>
                  <a:tcPr>
                    <a:solidFill>
                      <a:srgbClr val="FFFF00"/>
                    </a:solidFill>
                  </a:tcPr>
                </a:tc>
                <a:tc>
                  <a:txBody>
                    <a:bodyPr/>
                    <a:lstStyle/>
                    <a:p>
                      <a:r>
                        <a:rPr lang="en-US" b="1" dirty="0" smtClean="0">
                          <a:solidFill>
                            <a:schemeClr val="tx1">
                              <a:lumMod val="85000"/>
                              <a:lumOff val="15000"/>
                            </a:schemeClr>
                          </a:solidFill>
                        </a:rPr>
                        <a:t>Think</a:t>
                      </a:r>
                      <a:endParaRPr lang="en-US" b="1" dirty="0">
                        <a:solidFill>
                          <a:schemeClr val="tx1">
                            <a:lumMod val="85000"/>
                            <a:lumOff val="15000"/>
                          </a:schemeClr>
                        </a:solidFill>
                      </a:endParaRPr>
                    </a:p>
                  </a:txBody>
                  <a:tcPr>
                    <a:solidFill>
                      <a:srgbClr val="FF0000"/>
                    </a:solidFill>
                  </a:tcPr>
                </a:tc>
              </a:tr>
              <a:tr h="1656871">
                <a:tc>
                  <a:txBody>
                    <a:bodyPr/>
                    <a:lstStyle/>
                    <a:p>
                      <a:r>
                        <a:rPr lang="en-US" b="1" dirty="0" smtClean="0">
                          <a:solidFill>
                            <a:schemeClr val="tx1">
                              <a:lumMod val="85000"/>
                              <a:lumOff val="15000"/>
                            </a:schemeClr>
                          </a:solidFill>
                        </a:rPr>
                        <a:t>Do</a:t>
                      </a:r>
                      <a:endParaRPr lang="en-US" b="1" dirty="0">
                        <a:solidFill>
                          <a:schemeClr val="tx1">
                            <a:lumMod val="85000"/>
                            <a:lumOff val="15000"/>
                          </a:schemeClr>
                        </a:solidFill>
                      </a:endParaRPr>
                    </a:p>
                  </a:txBody>
                  <a:tcPr>
                    <a:solidFill>
                      <a:srgbClr val="00B0F0"/>
                    </a:solidFill>
                  </a:tcPr>
                </a:tc>
                <a:tc>
                  <a:txBody>
                    <a:bodyPr/>
                    <a:lstStyle/>
                    <a:p>
                      <a:r>
                        <a:rPr lang="en-US" b="1" dirty="0" smtClean="0">
                          <a:solidFill>
                            <a:schemeClr val="tx1">
                              <a:lumMod val="85000"/>
                              <a:lumOff val="15000"/>
                            </a:schemeClr>
                          </a:solidFill>
                        </a:rPr>
                        <a:t>Feel</a:t>
                      </a:r>
                      <a:endParaRPr lang="en-US" b="1" dirty="0">
                        <a:solidFill>
                          <a:schemeClr val="tx1">
                            <a:lumMod val="85000"/>
                            <a:lumOff val="15000"/>
                          </a:schemeClr>
                        </a:solidFill>
                      </a:endParaRPr>
                    </a:p>
                  </a:txBody>
                  <a:tcPr>
                    <a:solidFill>
                      <a:srgbClr val="92D050"/>
                    </a:solidFill>
                  </a:tcPr>
                </a:tc>
              </a:tr>
            </a:tbl>
          </a:graphicData>
        </a:graphic>
      </p:graphicFrame>
    </p:spTree>
    <p:extLst>
      <p:ext uri="{BB962C8B-B14F-4D97-AF65-F5344CB8AC3E}">
        <p14:creationId xmlns:p14="http://schemas.microsoft.com/office/powerpoint/2010/main" val="2278444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910" y="702319"/>
            <a:ext cx="7761863" cy="1938992"/>
          </a:xfrm>
          <a:prstGeom prst="rect">
            <a:avLst/>
          </a:prstGeom>
          <a:noFill/>
        </p:spPr>
        <p:txBody>
          <a:bodyPr wrap="square" rtlCol="0">
            <a:spAutoFit/>
          </a:bodyPr>
          <a:lstStyle/>
          <a:p>
            <a:pPr algn="ctr"/>
            <a:r>
              <a:rPr lang="en-US" sz="7200" dirty="0" smtClean="0">
                <a:latin typeface="Corbel"/>
                <a:cs typeface="Corbel"/>
              </a:rPr>
              <a:t>DEFINE: </a:t>
            </a:r>
          </a:p>
          <a:p>
            <a:pPr algn="ctr"/>
            <a:r>
              <a:rPr lang="en-US" sz="4800" dirty="0" smtClean="0">
                <a:latin typeface="Corbel"/>
                <a:cs typeface="Corbel"/>
              </a:rPr>
              <a:t>Extrapolating Needs</a:t>
            </a:r>
          </a:p>
        </p:txBody>
      </p:sp>
      <p:pic>
        <p:nvPicPr>
          <p:cNvPr id="4" name="Picture 3"/>
          <p:cNvPicPr>
            <a:picLocks noChangeAspect="1"/>
          </p:cNvPicPr>
          <p:nvPr/>
        </p:nvPicPr>
        <p:blipFill>
          <a:blip r:embed="rId2"/>
          <a:stretch>
            <a:fillRect/>
          </a:stretch>
        </p:blipFill>
        <p:spPr>
          <a:xfrm>
            <a:off x="953165" y="3534607"/>
            <a:ext cx="1989473" cy="1917852"/>
          </a:xfrm>
          <a:prstGeom prst="rect">
            <a:avLst/>
          </a:prstGeom>
        </p:spPr>
      </p:pic>
      <p:pic>
        <p:nvPicPr>
          <p:cNvPr id="6" name="Picture 5"/>
          <p:cNvPicPr>
            <a:picLocks noChangeAspect="1"/>
          </p:cNvPicPr>
          <p:nvPr/>
        </p:nvPicPr>
        <p:blipFill>
          <a:blip r:embed="rId2"/>
          <a:stretch>
            <a:fillRect/>
          </a:stretch>
        </p:blipFill>
        <p:spPr>
          <a:xfrm>
            <a:off x="1105565" y="3687007"/>
            <a:ext cx="1989473" cy="1917852"/>
          </a:xfrm>
          <a:prstGeom prst="rect">
            <a:avLst/>
          </a:prstGeom>
        </p:spPr>
      </p:pic>
      <p:pic>
        <p:nvPicPr>
          <p:cNvPr id="7" name="Picture 6"/>
          <p:cNvPicPr>
            <a:picLocks noChangeAspect="1"/>
          </p:cNvPicPr>
          <p:nvPr/>
        </p:nvPicPr>
        <p:blipFill>
          <a:blip r:embed="rId2"/>
          <a:stretch>
            <a:fillRect/>
          </a:stretch>
        </p:blipFill>
        <p:spPr>
          <a:xfrm>
            <a:off x="1257965" y="3839407"/>
            <a:ext cx="1989473" cy="1917852"/>
          </a:xfrm>
          <a:prstGeom prst="rect">
            <a:avLst/>
          </a:prstGeom>
        </p:spPr>
      </p:pic>
      <p:pic>
        <p:nvPicPr>
          <p:cNvPr id="8" name="Picture 7"/>
          <p:cNvPicPr>
            <a:picLocks noChangeAspect="1"/>
          </p:cNvPicPr>
          <p:nvPr/>
        </p:nvPicPr>
        <p:blipFill>
          <a:blip r:embed="rId2"/>
          <a:stretch>
            <a:fillRect/>
          </a:stretch>
        </p:blipFill>
        <p:spPr>
          <a:xfrm rot="1470247">
            <a:off x="6380585" y="3360800"/>
            <a:ext cx="1989473" cy="1917852"/>
          </a:xfrm>
          <a:prstGeom prst="rect">
            <a:avLst/>
          </a:prstGeom>
        </p:spPr>
      </p:pic>
      <p:pic>
        <p:nvPicPr>
          <p:cNvPr id="9" name="Picture 8"/>
          <p:cNvPicPr>
            <a:picLocks noChangeAspect="1"/>
          </p:cNvPicPr>
          <p:nvPr/>
        </p:nvPicPr>
        <p:blipFill>
          <a:blip r:embed="rId2"/>
          <a:stretch>
            <a:fillRect/>
          </a:stretch>
        </p:blipFill>
        <p:spPr>
          <a:xfrm rot="1470247">
            <a:off x="6110171" y="3513201"/>
            <a:ext cx="1989473" cy="1917852"/>
          </a:xfrm>
          <a:prstGeom prst="rect">
            <a:avLst/>
          </a:prstGeom>
        </p:spPr>
      </p:pic>
      <p:pic>
        <p:nvPicPr>
          <p:cNvPr id="10" name="Picture 9"/>
          <p:cNvPicPr>
            <a:picLocks noChangeAspect="1"/>
          </p:cNvPicPr>
          <p:nvPr/>
        </p:nvPicPr>
        <p:blipFill>
          <a:blip r:embed="rId2"/>
          <a:stretch>
            <a:fillRect/>
          </a:stretch>
        </p:blipFill>
        <p:spPr>
          <a:xfrm rot="1470247">
            <a:off x="5839757" y="3665602"/>
            <a:ext cx="1989473" cy="1917852"/>
          </a:xfrm>
          <a:prstGeom prst="rect">
            <a:avLst/>
          </a:prstGeom>
        </p:spPr>
      </p:pic>
    </p:spTree>
    <p:extLst>
      <p:ext uri="{BB962C8B-B14F-4D97-AF65-F5344CB8AC3E}">
        <p14:creationId xmlns:p14="http://schemas.microsoft.com/office/powerpoint/2010/main" val="568841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114" y="182098"/>
            <a:ext cx="8374930" cy="1200329"/>
          </a:xfrm>
          <a:prstGeom prst="rect">
            <a:avLst/>
          </a:prstGeom>
          <a:noFill/>
        </p:spPr>
        <p:txBody>
          <a:bodyPr wrap="square" rtlCol="0">
            <a:spAutoFit/>
          </a:bodyPr>
          <a:lstStyle/>
          <a:p>
            <a:pPr algn="ctr"/>
            <a:r>
              <a:rPr lang="en-US" sz="7200" dirty="0" smtClean="0">
                <a:latin typeface="Corbel"/>
                <a:cs typeface="Corbel"/>
              </a:rPr>
              <a:t>DEFINE: </a:t>
            </a:r>
            <a:r>
              <a:rPr lang="en-US" sz="4200" dirty="0" smtClean="0">
                <a:latin typeface="Corbel"/>
                <a:cs typeface="Corbel"/>
              </a:rPr>
              <a:t>Unpacking One Need</a:t>
            </a:r>
          </a:p>
        </p:txBody>
      </p:sp>
      <p:graphicFrame>
        <p:nvGraphicFramePr>
          <p:cNvPr id="3" name="Table 2"/>
          <p:cNvGraphicFramePr>
            <a:graphicFrameLocks noGrp="1"/>
          </p:cNvGraphicFramePr>
          <p:nvPr>
            <p:extLst>
              <p:ext uri="{D42A27DB-BD31-4B8C-83A1-F6EECF244321}">
                <p14:modId xmlns:p14="http://schemas.microsoft.com/office/powerpoint/2010/main" val="2008351094"/>
              </p:ext>
            </p:extLst>
          </p:nvPr>
        </p:nvGraphicFramePr>
        <p:xfrm>
          <a:off x="685275" y="1548349"/>
          <a:ext cx="7929003" cy="2343267"/>
        </p:xfrm>
        <a:graphic>
          <a:graphicData uri="http://schemas.openxmlformats.org/drawingml/2006/table">
            <a:tbl>
              <a:tblPr firstRow="1" bandRow="1">
                <a:tableStyleId>{5C22544A-7EE6-4342-B048-85BDC9FD1C3A}</a:tableStyleId>
              </a:tblPr>
              <a:tblGrid>
                <a:gridCol w="2643001"/>
                <a:gridCol w="2643001"/>
                <a:gridCol w="2643001"/>
              </a:tblGrid>
              <a:tr h="1428867">
                <a:tc>
                  <a:txBody>
                    <a:bodyPr/>
                    <a:lstStyle/>
                    <a:p>
                      <a:r>
                        <a:rPr lang="en-US" dirty="0" smtClean="0"/>
                        <a:t>User’s Name</a:t>
                      </a:r>
                    </a:p>
                    <a:p>
                      <a:r>
                        <a:rPr lang="en-US" dirty="0" smtClean="0"/>
                        <a:t>(adjectives that describe</a:t>
                      </a:r>
                      <a:r>
                        <a:rPr lang="en-US" baseline="0" dirty="0" smtClean="0"/>
                        <a:t> user)</a:t>
                      </a:r>
                      <a:endParaRPr lang="en-US" dirty="0"/>
                    </a:p>
                  </a:txBody>
                  <a:tcPr/>
                </a:tc>
                <a:tc>
                  <a:txBody>
                    <a:bodyPr/>
                    <a:lstStyle/>
                    <a:p>
                      <a:r>
                        <a:rPr lang="en-US" dirty="0" smtClean="0"/>
                        <a:t>Needs a way to…</a:t>
                      </a:r>
                    </a:p>
                    <a:p>
                      <a:r>
                        <a:rPr lang="en-US" dirty="0" smtClean="0"/>
                        <a:t>(verbs to describe</a:t>
                      </a:r>
                      <a:r>
                        <a:rPr lang="en-US" baseline="0" dirty="0" smtClean="0"/>
                        <a:t> need)</a:t>
                      </a:r>
                      <a:endParaRPr lang="en-US" dirty="0"/>
                    </a:p>
                  </a:txBody>
                  <a:tcPr/>
                </a:tc>
                <a:tc>
                  <a:txBody>
                    <a:bodyPr/>
                    <a:lstStyle/>
                    <a:p>
                      <a:r>
                        <a:rPr lang="en-US" dirty="0" smtClean="0"/>
                        <a:t>Because…</a:t>
                      </a:r>
                    </a:p>
                    <a:p>
                      <a:r>
                        <a:rPr lang="en-US" dirty="0" smtClean="0"/>
                        <a:t>(insights from observations)</a:t>
                      </a:r>
                      <a:endParaRPr lang="en-US" dirty="0"/>
                    </a:p>
                  </a:txBody>
                  <a:tcPr/>
                </a:tc>
              </a:tr>
              <a:tr h="579485">
                <a:tc>
                  <a:txBody>
                    <a:bodyPr/>
                    <a:lstStyle/>
                    <a:p>
                      <a:r>
                        <a:rPr lang="en-US" dirty="0" smtClean="0"/>
                        <a:t>ex.</a:t>
                      </a:r>
                      <a:r>
                        <a:rPr lang="en-US" baseline="0" dirty="0" smtClean="0"/>
                        <a:t> Samuel, a curious 12</a:t>
                      </a:r>
                      <a:r>
                        <a:rPr lang="en-US" baseline="30000" dirty="0" smtClean="0"/>
                        <a:t>th</a:t>
                      </a:r>
                      <a:r>
                        <a:rPr lang="en-US" baseline="0" dirty="0" smtClean="0"/>
                        <a:t> grader</a:t>
                      </a:r>
                      <a:endParaRPr lang="en-US" dirty="0"/>
                    </a:p>
                  </a:txBody>
                  <a:tcPr/>
                </a:tc>
                <a:tc>
                  <a:txBody>
                    <a:bodyPr/>
                    <a:lstStyle/>
                    <a:p>
                      <a:r>
                        <a:rPr lang="en-US" dirty="0" smtClean="0"/>
                        <a:t>ex.</a:t>
                      </a:r>
                      <a:r>
                        <a:rPr lang="en-US" baseline="0" dirty="0" smtClean="0"/>
                        <a:t> Needs a way to understand the financial aid process</a:t>
                      </a:r>
                      <a:endParaRPr lang="en-US" dirty="0"/>
                    </a:p>
                  </a:txBody>
                  <a:tcPr/>
                </a:tc>
                <a:tc>
                  <a:txBody>
                    <a:bodyPr/>
                    <a:lstStyle/>
                    <a:p>
                      <a:r>
                        <a:rPr lang="en-US" dirty="0" smtClean="0"/>
                        <a:t>ex.</a:t>
                      </a:r>
                      <a:r>
                        <a:rPr lang="en-US" baseline="0" dirty="0" smtClean="0"/>
                        <a:t> Because he needs financial assistance to attend college</a:t>
                      </a:r>
                      <a:endParaRPr lang="en-US" dirty="0"/>
                    </a:p>
                  </a:txBody>
                  <a:tcPr/>
                </a:tc>
              </a:tr>
            </a:tbl>
          </a:graphicData>
        </a:graphic>
      </p:graphicFrame>
      <p:sp>
        <p:nvSpPr>
          <p:cNvPr id="6" name="TextBox 5"/>
          <p:cNvSpPr txBox="1"/>
          <p:nvPr/>
        </p:nvSpPr>
        <p:spPr>
          <a:xfrm>
            <a:off x="800888" y="4508938"/>
            <a:ext cx="7857534" cy="923330"/>
          </a:xfrm>
          <a:prstGeom prst="rect">
            <a:avLst/>
          </a:prstGeom>
          <a:noFill/>
        </p:spPr>
        <p:txBody>
          <a:bodyPr wrap="square" rtlCol="0">
            <a:spAutoFit/>
          </a:bodyPr>
          <a:lstStyle/>
          <a:p>
            <a:r>
              <a:rPr lang="en-US" dirty="0" smtClean="0"/>
              <a:t>Needs Statement:</a:t>
            </a:r>
          </a:p>
          <a:p>
            <a:r>
              <a:rPr lang="en-US" i="1" dirty="0" smtClean="0"/>
              <a:t>Samuel, a curious 12</a:t>
            </a:r>
            <a:r>
              <a:rPr lang="en-US" i="1" baseline="30000" dirty="0" smtClean="0"/>
              <a:t>th</a:t>
            </a:r>
            <a:r>
              <a:rPr lang="en-US" i="1" dirty="0" smtClean="0"/>
              <a:t> grader, needs a way to navigate the financial aid process because he needs financial assistance to afford the cost of college. </a:t>
            </a:r>
            <a:endParaRPr lang="en-US" i="1" dirty="0"/>
          </a:p>
        </p:txBody>
      </p:sp>
    </p:spTree>
    <p:extLst>
      <p:ext uri="{BB962C8B-B14F-4D97-AF65-F5344CB8AC3E}">
        <p14:creationId xmlns:p14="http://schemas.microsoft.com/office/powerpoint/2010/main" val="1313740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8789"/>
            <a:ext cx="7543800" cy="1450757"/>
          </a:xfrm>
        </p:spPr>
        <p:txBody>
          <a:bodyPr/>
          <a:lstStyle/>
          <a:p>
            <a:r>
              <a:rPr lang="en-US" dirty="0" smtClean="0"/>
              <a:t>Now It’s Your turn…</a:t>
            </a:r>
            <a:endParaRPr lang="en-US" dirty="0"/>
          </a:p>
        </p:txBody>
      </p:sp>
      <p:sp>
        <p:nvSpPr>
          <p:cNvPr id="4" name="Rectangle 3"/>
          <p:cNvSpPr/>
          <p:nvPr/>
        </p:nvSpPr>
        <p:spPr>
          <a:xfrm>
            <a:off x="2286000" y="2551837"/>
            <a:ext cx="4572000" cy="1754326"/>
          </a:xfrm>
          <a:prstGeom prst="rect">
            <a:avLst/>
          </a:prstGeom>
        </p:spPr>
        <p:txBody>
          <a:bodyPr>
            <a:spAutoFit/>
          </a:bodyPr>
          <a:lstStyle/>
          <a:p>
            <a:pPr marL="342900" marR="0" lvl="0" indent="-342900">
              <a:spcBef>
                <a:spcPts val="0"/>
              </a:spcBef>
              <a:spcAft>
                <a:spcPts val="0"/>
              </a:spcAft>
              <a:buFont typeface="Symbol" panose="05050102010706020507" pitchFamily="18" charset="2"/>
              <a:buChar char=""/>
            </a:pPr>
            <a:r>
              <a:rPr lang="en-US" i="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Ask students to pair up and compare their experiences and rank their common experiences according to highest barrier to lowest and from highest support to lowest in the college application process.  </a:t>
            </a:r>
            <a:endParaRPr lang="en-US"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65802079"/>
              </p:ext>
            </p:extLst>
          </p:nvPr>
        </p:nvGraphicFramePr>
        <p:xfrm>
          <a:off x="607498" y="1131968"/>
          <a:ext cx="7929003" cy="5024223"/>
        </p:xfrm>
        <a:graphic>
          <a:graphicData uri="http://schemas.openxmlformats.org/drawingml/2006/table">
            <a:tbl>
              <a:tblPr firstRow="1" bandRow="1">
                <a:tableStyleId>{5C22544A-7EE6-4342-B048-85BDC9FD1C3A}</a:tableStyleId>
              </a:tblPr>
              <a:tblGrid>
                <a:gridCol w="2643001"/>
                <a:gridCol w="2643001"/>
                <a:gridCol w="2643001"/>
              </a:tblGrid>
              <a:tr h="967828">
                <a:tc>
                  <a:txBody>
                    <a:bodyPr/>
                    <a:lstStyle/>
                    <a:p>
                      <a:r>
                        <a:rPr lang="en-US" dirty="0" smtClean="0"/>
                        <a:t>User’s Name</a:t>
                      </a:r>
                    </a:p>
                    <a:p>
                      <a:r>
                        <a:rPr lang="en-US" dirty="0" smtClean="0"/>
                        <a:t>(adjectives that describe</a:t>
                      </a:r>
                      <a:r>
                        <a:rPr lang="en-US" baseline="0" dirty="0" smtClean="0"/>
                        <a:t> user)</a:t>
                      </a:r>
                      <a:endParaRPr lang="en-US" dirty="0"/>
                    </a:p>
                  </a:txBody>
                  <a:tcPr/>
                </a:tc>
                <a:tc>
                  <a:txBody>
                    <a:bodyPr/>
                    <a:lstStyle/>
                    <a:p>
                      <a:r>
                        <a:rPr lang="en-US" dirty="0" smtClean="0"/>
                        <a:t>Needs a way to…</a:t>
                      </a:r>
                    </a:p>
                    <a:p>
                      <a:r>
                        <a:rPr lang="en-US" dirty="0" smtClean="0"/>
                        <a:t>(verbs to describe</a:t>
                      </a:r>
                      <a:r>
                        <a:rPr lang="en-US" baseline="0" dirty="0" smtClean="0"/>
                        <a:t> need)</a:t>
                      </a:r>
                      <a:endParaRPr lang="en-US" dirty="0"/>
                    </a:p>
                  </a:txBody>
                  <a:tcPr/>
                </a:tc>
                <a:tc>
                  <a:txBody>
                    <a:bodyPr/>
                    <a:lstStyle/>
                    <a:p>
                      <a:r>
                        <a:rPr lang="en-US" dirty="0" smtClean="0"/>
                        <a:t>Because…</a:t>
                      </a:r>
                    </a:p>
                    <a:p>
                      <a:r>
                        <a:rPr lang="en-US" dirty="0" smtClean="0"/>
                        <a:t>(insights from observations)</a:t>
                      </a:r>
                      <a:endParaRPr lang="en-US" dirty="0"/>
                    </a:p>
                  </a:txBody>
                  <a:tcPr/>
                </a:tc>
              </a:tr>
              <a:tr h="579485">
                <a:tc>
                  <a:txBody>
                    <a:bodyPr/>
                    <a:lstStyle/>
                    <a:p>
                      <a:endParaRPr lang="en-US" dirty="0"/>
                    </a:p>
                  </a:txBody>
                  <a:tcPr/>
                </a:tc>
                <a:tc>
                  <a:txBody>
                    <a:bodyPr/>
                    <a:lstStyle/>
                    <a:p>
                      <a:endParaRPr lang="en-US" dirty="0"/>
                    </a:p>
                  </a:txBody>
                  <a:tcPr/>
                </a:tc>
                <a:tc>
                  <a:txBody>
                    <a:bodyPr/>
                    <a:lstStyle/>
                    <a:p>
                      <a:endParaRPr lang="en-US" dirty="0"/>
                    </a:p>
                  </a:txBody>
                  <a:tcPr/>
                </a:tc>
              </a:tr>
              <a:tr h="579485">
                <a:tc>
                  <a:txBody>
                    <a:bodyPr/>
                    <a:lstStyle/>
                    <a:p>
                      <a:endParaRPr lang="en-US" dirty="0"/>
                    </a:p>
                  </a:txBody>
                  <a:tcPr/>
                </a:tc>
                <a:tc>
                  <a:txBody>
                    <a:bodyPr/>
                    <a:lstStyle/>
                    <a:p>
                      <a:endParaRPr lang="en-US" dirty="0"/>
                    </a:p>
                  </a:txBody>
                  <a:tcPr/>
                </a:tc>
                <a:tc>
                  <a:txBody>
                    <a:bodyPr/>
                    <a:lstStyle/>
                    <a:p>
                      <a:endParaRPr lang="en-US" dirty="0"/>
                    </a:p>
                  </a:txBody>
                  <a:tcPr/>
                </a:tc>
              </a:tr>
              <a:tr h="579485">
                <a:tc>
                  <a:txBody>
                    <a:bodyPr/>
                    <a:lstStyle/>
                    <a:p>
                      <a:endParaRPr lang="en-US" dirty="0"/>
                    </a:p>
                  </a:txBody>
                  <a:tcPr/>
                </a:tc>
                <a:tc>
                  <a:txBody>
                    <a:bodyPr/>
                    <a:lstStyle/>
                    <a:p>
                      <a:endParaRPr lang="en-US" dirty="0"/>
                    </a:p>
                  </a:txBody>
                  <a:tcPr/>
                </a:tc>
                <a:tc>
                  <a:txBody>
                    <a:bodyPr/>
                    <a:lstStyle/>
                    <a:p>
                      <a:endParaRPr lang="en-US" dirty="0"/>
                    </a:p>
                  </a:txBody>
                  <a:tcPr/>
                </a:tc>
              </a:tr>
              <a:tr h="579485">
                <a:tc>
                  <a:txBody>
                    <a:bodyPr/>
                    <a:lstStyle/>
                    <a:p>
                      <a:endParaRPr lang="en-US" dirty="0"/>
                    </a:p>
                  </a:txBody>
                  <a:tcPr/>
                </a:tc>
                <a:tc>
                  <a:txBody>
                    <a:bodyPr/>
                    <a:lstStyle/>
                    <a:p>
                      <a:endParaRPr lang="en-US" dirty="0"/>
                    </a:p>
                  </a:txBody>
                  <a:tcPr/>
                </a:tc>
                <a:tc>
                  <a:txBody>
                    <a:bodyPr/>
                    <a:lstStyle/>
                    <a:p>
                      <a:endParaRPr lang="en-US" dirty="0"/>
                    </a:p>
                  </a:txBody>
                  <a:tcPr/>
                </a:tc>
              </a:tr>
              <a:tr h="579485">
                <a:tc>
                  <a:txBody>
                    <a:bodyPr/>
                    <a:lstStyle/>
                    <a:p>
                      <a:endParaRPr lang="en-US" dirty="0"/>
                    </a:p>
                  </a:txBody>
                  <a:tcPr/>
                </a:tc>
                <a:tc>
                  <a:txBody>
                    <a:bodyPr/>
                    <a:lstStyle/>
                    <a:p>
                      <a:endParaRPr lang="en-US" dirty="0"/>
                    </a:p>
                  </a:txBody>
                  <a:tcPr/>
                </a:tc>
                <a:tc>
                  <a:txBody>
                    <a:bodyPr/>
                    <a:lstStyle/>
                    <a:p>
                      <a:endParaRPr lang="en-US" dirty="0"/>
                    </a:p>
                  </a:txBody>
                  <a:tcPr/>
                </a:tc>
              </a:tr>
              <a:tr h="579485">
                <a:tc gridSpan="3">
                  <a:txBody>
                    <a:bodyPr/>
                    <a:lstStyle/>
                    <a:p>
                      <a:r>
                        <a:rPr lang="en-US" dirty="0" smtClean="0"/>
                        <a:t>Needs Statement #1:</a:t>
                      </a:r>
                      <a:endParaRPr lang="en-US" dirty="0"/>
                    </a:p>
                  </a:txBody>
                  <a:tcPr/>
                </a:tc>
                <a:tc hMerge="1">
                  <a:txBody>
                    <a:bodyPr/>
                    <a:lstStyle/>
                    <a:p>
                      <a:endParaRPr lang="en-US" dirty="0"/>
                    </a:p>
                  </a:txBody>
                  <a:tcPr/>
                </a:tc>
                <a:tc hMerge="1">
                  <a:txBody>
                    <a:bodyPr/>
                    <a:lstStyle/>
                    <a:p>
                      <a:endParaRPr lang="en-US" dirty="0"/>
                    </a:p>
                  </a:txBody>
                  <a:tcPr/>
                </a:tc>
              </a:tr>
              <a:tr h="579485">
                <a:tc gridSpan="3">
                  <a:txBody>
                    <a:bodyPr/>
                    <a:lstStyle/>
                    <a:p>
                      <a:r>
                        <a:rPr lang="en-US" dirty="0" smtClean="0"/>
                        <a:t>Needs Statement #2:</a:t>
                      </a:r>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462051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910" y="567161"/>
            <a:ext cx="7761863" cy="1938992"/>
          </a:xfrm>
          <a:prstGeom prst="rect">
            <a:avLst/>
          </a:prstGeom>
          <a:noFill/>
        </p:spPr>
        <p:txBody>
          <a:bodyPr wrap="square" rtlCol="0">
            <a:spAutoFit/>
          </a:bodyPr>
          <a:lstStyle/>
          <a:p>
            <a:pPr algn="ctr"/>
            <a:r>
              <a:rPr lang="en-US" sz="7200" dirty="0" smtClean="0">
                <a:latin typeface="Corbel"/>
                <a:cs typeface="Corbel"/>
              </a:rPr>
              <a:t>DEFINE: </a:t>
            </a:r>
          </a:p>
          <a:p>
            <a:pPr algn="ctr"/>
            <a:r>
              <a:rPr lang="en-US" sz="4800" dirty="0" smtClean="0">
                <a:latin typeface="Corbel"/>
                <a:cs typeface="Corbel"/>
              </a:rPr>
              <a:t>Check Your Work</a:t>
            </a:r>
          </a:p>
        </p:txBody>
      </p:sp>
      <p:pic>
        <p:nvPicPr>
          <p:cNvPr id="4" name="Picture 3"/>
          <p:cNvPicPr>
            <a:picLocks noChangeAspect="1"/>
          </p:cNvPicPr>
          <p:nvPr/>
        </p:nvPicPr>
        <p:blipFill>
          <a:blip r:embed="rId2"/>
          <a:stretch>
            <a:fillRect/>
          </a:stretch>
        </p:blipFill>
        <p:spPr>
          <a:xfrm>
            <a:off x="197057" y="2576814"/>
            <a:ext cx="1989473" cy="1917852"/>
          </a:xfrm>
          <a:prstGeom prst="rect">
            <a:avLst/>
          </a:prstGeom>
        </p:spPr>
      </p:pic>
      <p:pic>
        <p:nvPicPr>
          <p:cNvPr id="6" name="Picture 5"/>
          <p:cNvPicPr>
            <a:picLocks noChangeAspect="1"/>
          </p:cNvPicPr>
          <p:nvPr/>
        </p:nvPicPr>
        <p:blipFill>
          <a:blip r:embed="rId2"/>
          <a:stretch>
            <a:fillRect/>
          </a:stretch>
        </p:blipFill>
        <p:spPr>
          <a:xfrm>
            <a:off x="2276961" y="3579892"/>
            <a:ext cx="1989473" cy="1917852"/>
          </a:xfrm>
          <a:prstGeom prst="rect">
            <a:avLst/>
          </a:prstGeom>
        </p:spPr>
      </p:pic>
      <p:pic>
        <p:nvPicPr>
          <p:cNvPr id="7" name="Picture 6"/>
          <p:cNvPicPr>
            <a:picLocks noChangeAspect="1"/>
          </p:cNvPicPr>
          <p:nvPr/>
        </p:nvPicPr>
        <p:blipFill>
          <a:blip r:embed="rId2"/>
          <a:stretch>
            <a:fillRect/>
          </a:stretch>
        </p:blipFill>
        <p:spPr>
          <a:xfrm>
            <a:off x="6775565" y="2575681"/>
            <a:ext cx="1989473" cy="1917852"/>
          </a:xfrm>
          <a:prstGeom prst="rect">
            <a:avLst/>
          </a:prstGeom>
        </p:spPr>
      </p:pic>
      <p:sp>
        <p:nvSpPr>
          <p:cNvPr id="3" name="TextBox 2"/>
          <p:cNvSpPr txBox="1"/>
          <p:nvPr/>
        </p:nvSpPr>
        <p:spPr>
          <a:xfrm>
            <a:off x="394114" y="2821345"/>
            <a:ext cx="1488876" cy="1384995"/>
          </a:xfrm>
          <a:prstGeom prst="rect">
            <a:avLst/>
          </a:prstGeom>
          <a:noFill/>
        </p:spPr>
        <p:txBody>
          <a:bodyPr wrap="square" rtlCol="0">
            <a:spAutoFit/>
          </a:bodyPr>
          <a:lstStyle/>
          <a:p>
            <a:pPr algn="ctr"/>
            <a:r>
              <a:rPr lang="en-US" b="1" dirty="0" smtClean="0">
                <a:latin typeface="Chalkduster"/>
                <a:cs typeface="Chalkduster"/>
              </a:rPr>
              <a:t>Hidden Insights?</a:t>
            </a:r>
            <a:endParaRPr lang="en-US" sz="1200" b="1" dirty="0" smtClean="0">
              <a:latin typeface="Chalkduster"/>
              <a:cs typeface="Chalkduster"/>
            </a:endParaRPr>
          </a:p>
          <a:p>
            <a:pPr algn="ctr"/>
            <a:endParaRPr lang="en-US" sz="1200" b="1" dirty="0" smtClean="0">
              <a:latin typeface="Chalkduster"/>
              <a:cs typeface="Chalkduster"/>
            </a:endParaRPr>
          </a:p>
          <a:p>
            <a:pPr algn="ctr"/>
            <a:r>
              <a:rPr lang="en-US" sz="1200" b="1" dirty="0" smtClean="0">
                <a:latin typeface="Chalkduster"/>
                <a:cs typeface="Chalkduster"/>
              </a:rPr>
              <a:t>Uncovering the words left unsaid….</a:t>
            </a:r>
            <a:endParaRPr lang="en-US" sz="1200" b="1" dirty="0">
              <a:latin typeface="Chalkduster"/>
              <a:cs typeface="Chalkduster"/>
            </a:endParaRPr>
          </a:p>
        </p:txBody>
      </p:sp>
      <p:sp>
        <p:nvSpPr>
          <p:cNvPr id="11" name="TextBox 10"/>
          <p:cNvSpPr txBox="1"/>
          <p:nvPr/>
        </p:nvSpPr>
        <p:spPr>
          <a:xfrm>
            <a:off x="2462349" y="3984276"/>
            <a:ext cx="1488876" cy="646331"/>
          </a:xfrm>
          <a:prstGeom prst="rect">
            <a:avLst/>
          </a:prstGeom>
          <a:noFill/>
        </p:spPr>
        <p:txBody>
          <a:bodyPr wrap="square" rtlCol="0">
            <a:spAutoFit/>
          </a:bodyPr>
          <a:lstStyle/>
          <a:p>
            <a:pPr algn="ctr"/>
            <a:r>
              <a:rPr lang="en-US" b="1" dirty="0" smtClean="0">
                <a:latin typeface="Chalkduster"/>
                <a:cs typeface="Chalkduster"/>
              </a:rPr>
              <a:t>No Implied Solution!</a:t>
            </a:r>
            <a:endParaRPr lang="en-US" b="1" dirty="0">
              <a:latin typeface="Chalkduster"/>
              <a:cs typeface="Chalkduster"/>
            </a:endParaRPr>
          </a:p>
        </p:txBody>
      </p:sp>
      <p:sp>
        <p:nvSpPr>
          <p:cNvPr id="12" name="TextBox 11"/>
          <p:cNvSpPr txBox="1"/>
          <p:nvPr/>
        </p:nvSpPr>
        <p:spPr>
          <a:xfrm>
            <a:off x="6918897" y="2975234"/>
            <a:ext cx="1488876" cy="830997"/>
          </a:xfrm>
          <a:prstGeom prst="rect">
            <a:avLst/>
          </a:prstGeom>
          <a:noFill/>
        </p:spPr>
        <p:txBody>
          <a:bodyPr wrap="square" rtlCol="0">
            <a:spAutoFit/>
          </a:bodyPr>
          <a:lstStyle/>
          <a:p>
            <a:pPr algn="ctr"/>
            <a:r>
              <a:rPr lang="en-US" sz="1600" b="1" dirty="0" smtClean="0">
                <a:latin typeface="Chalkduster"/>
                <a:cs typeface="Chalkduster"/>
              </a:rPr>
              <a:t>Verb to start the second blank?</a:t>
            </a:r>
            <a:endParaRPr lang="en-US" sz="1600" b="1" dirty="0">
              <a:latin typeface="Chalkduster"/>
              <a:cs typeface="Chalkduster"/>
            </a:endParaRPr>
          </a:p>
        </p:txBody>
      </p:sp>
      <p:pic>
        <p:nvPicPr>
          <p:cNvPr id="13" name="Picture 12"/>
          <p:cNvPicPr>
            <a:picLocks noChangeAspect="1"/>
          </p:cNvPicPr>
          <p:nvPr/>
        </p:nvPicPr>
        <p:blipFill>
          <a:blip r:embed="rId2"/>
          <a:stretch>
            <a:fillRect/>
          </a:stretch>
        </p:blipFill>
        <p:spPr>
          <a:xfrm>
            <a:off x="4938492" y="3513843"/>
            <a:ext cx="1989473" cy="1917852"/>
          </a:xfrm>
          <a:prstGeom prst="rect">
            <a:avLst/>
          </a:prstGeom>
        </p:spPr>
      </p:pic>
      <p:sp>
        <p:nvSpPr>
          <p:cNvPr id="14" name="TextBox 13"/>
          <p:cNvSpPr txBox="1"/>
          <p:nvPr/>
        </p:nvSpPr>
        <p:spPr>
          <a:xfrm>
            <a:off x="5057801" y="3984276"/>
            <a:ext cx="1598747" cy="1077218"/>
          </a:xfrm>
          <a:prstGeom prst="rect">
            <a:avLst/>
          </a:prstGeom>
          <a:noFill/>
        </p:spPr>
        <p:txBody>
          <a:bodyPr wrap="square" rtlCol="0">
            <a:spAutoFit/>
          </a:bodyPr>
          <a:lstStyle/>
          <a:p>
            <a:pPr algn="ctr"/>
            <a:r>
              <a:rPr lang="en-US" sz="1600" b="1" dirty="0" smtClean="0">
                <a:latin typeface="Chalkduster"/>
                <a:cs typeface="Chalkduster"/>
              </a:rPr>
              <a:t>Deep Descriptions</a:t>
            </a:r>
          </a:p>
          <a:p>
            <a:pPr algn="ctr"/>
            <a:endParaRPr lang="en-US" sz="1600" b="1" dirty="0">
              <a:latin typeface="Chalkduster"/>
              <a:cs typeface="Chalkduster"/>
            </a:endParaRPr>
          </a:p>
          <a:p>
            <a:pPr algn="ctr"/>
            <a:r>
              <a:rPr lang="en-US" sz="1600" b="1" dirty="0" smtClean="0">
                <a:latin typeface="Chalkduster"/>
                <a:cs typeface="Chalkduster"/>
              </a:rPr>
              <a:t>?</a:t>
            </a:r>
            <a:endParaRPr lang="en-US" sz="1600" b="1" dirty="0">
              <a:latin typeface="Chalkduster"/>
              <a:cs typeface="Chalkduster"/>
            </a:endParaRPr>
          </a:p>
        </p:txBody>
      </p:sp>
    </p:spTree>
    <p:extLst>
      <p:ext uri="{BB962C8B-B14F-4D97-AF65-F5344CB8AC3E}">
        <p14:creationId xmlns:p14="http://schemas.microsoft.com/office/powerpoint/2010/main" val="1664580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623" y="706773"/>
            <a:ext cx="7203536" cy="1200329"/>
          </a:xfrm>
          <a:prstGeom prst="rect">
            <a:avLst/>
          </a:prstGeom>
          <a:noFill/>
        </p:spPr>
        <p:txBody>
          <a:bodyPr wrap="square" rtlCol="0">
            <a:spAutoFit/>
          </a:bodyPr>
          <a:lstStyle/>
          <a:p>
            <a:pPr algn="ctr"/>
            <a:r>
              <a:rPr lang="en-US" sz="7200" dirty="0" smtClean="0">
                <a:latin typeface="Corbel"/>
                <a:cs typeface="Corbel"/>
              </a:rPr>
              <a:t>IDEATE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1327" y="1907102"/>
            <a:ext cx="5908128" cy="3938752"/>
          </a:xfrm>
          <a:prstGeom prst="rect">
            <a:avLst/>
          </a:prstGeom>
        </p:spPr>
      </p:pic>
    </p:spTree>
    <p:extLst>
      <p:ext uri="{BB962C8B-B14F-4D97-AF65-F5344CB8AC3E}">
        <p14:creationId xmlns:p14="http://schemas.microsoft.com/office/powerpoint/2010/main" val="3166834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197" y="589862"/>
            <a:ext cx="7761863" cy="1938992"/>
          </a:xfrm>
          <a:prstGeom prst="rect">
            <a:avLst/>
          </a:prstGeom>
          <a:noFill/>
        </p:spPr>
        <p:txBody>
          <a:bodyPr wrap="square" rtlCol="0">
            <a:spAutoFit/>
          </a:bodyPr>
          <a:lstStyle/>
          <a:p>
            <a:pPr algn="ctr"/>
            <a:r>
              <a:rPr lang="en-US" sz="7200" dirty="0" smtClean="0">
                <a:latin typeface="Corbel"/>
                <a:cs typeface="Corbel"/>
              </a:rPr>
              <a:t>IDEATE: </a:t>
            </a:r>
          </a:p>
          <a:p>
            <a:pPr algn="ctr"/>
            <a:r>
              <a:rPr lang="en-US" sz="4800" dirty="0" smtClean="0">
                <a:latin typeface="Corbel"/>
                <a:cs typeface="Corbel"/>
              </a:rPr>
              <a:t>Rules for Brainstorming</a:t>
            </a:r>
          </a:p>
        </p:txBody>
      </p:sp>
      <p:sp>
        <p:nvSpPr>
          <p:cNvPr id="3" name="TextBox 2"/>
          <p:cNvSpPr txBox="1"/>
          <p:nvPr/>
        </p:nvSpPr>
        <p:spPr>
          <a:xfrm>
            <a:off x="394114" y="2821345"/>
            <a:ext cx="1488876" cy="1384995"/>
          </a:xfrm>
          <a:prstGeom prst="rect">
            <a:avLst/>
          </a:prstGeom>
          <a:noFill/>
        </p:spPr>
        <p:txBody>
          <a:bodyPr wrap="square" rtlCol="0">
            <a:spAutoFit/>
          </a:bodyPr>
          <a:lstStyle/>
          <a:p>
            <a:pPr algn="ctr"/>
            <a:r>
              <a:rPr lang="en-US" dirty="0" smtClean="0">
                <a:solidFill>
                  <a:schemeClr val="bg1"/>
                </a:solidFill>
                <a:latin typeface="Chalkduster"/>
                <a:cs typeface="Chalkduster"/>
              </a:rPr>
              <a:t>Hidden Insights?</a:t>
            </a:r>
            <a:endParaRPr lang="en-US" sz="1200" dirty="0" smtClean="0">
              <a:solidFill>
                <a:schemeClr val="bg1"/>
              </a:solidFill>
              <a:latin typeface="Chalkduster"/>
              <a:cs typeface="Chalkduster"/>
            </a:endParaRPr>
          </a:p>
          <a:p>
            <a:pPr algn="ctr"/>
            <a:endParaRPr lang="en-US" sz="1200" dirty="0" smtClean="0">
              <a:solidFill>
                <a:schemeClr val="bg1"/>
              </a:solidFill>
              <a:latin typeface="Chalkduster"/>
              <a:cs typeface="Chalkduster"/>
            </a:endParaRPr>
          </a:p>
          <a:p>
            <a:pPr algn="ctr"/>
            <a:r>
              <a:rPr lang="en-US" sz="1200" dirty="0" smtClean="0">
                <a:solidFill>
                  <a:schemeClr val="bg1"/>
                </a:solidFill>
                <a:latin typeface="Chalkduster"/>
                <a:cs typeface="Chalkduster"/>
              </a:rPr>
              <a:t>Uncovering the words left unsaid….</a:t>
            </a:r>
            <a:endParaRPr lang="en-US" sz="1200" dirty="0">
              <a:solidFill>
                <a:schemeClr val="bg1"/>
              </a:solidFill>
              <a:latin typeface="Chalkduster"/>
              <a:cs typeface="Chalkduster"/>
            </a:endParaRPr>
          </a:p>
        </p:txBody>
      </p:sp>
    </p:spTree>
    <p:extLst>
      <p:ext uri="{BB962C8B-B14F-4D97-AF65-F5344CB8AC3E}">
        <p14:creationId xmlns:p14="http://schemas.microsoft.com/office/powerpoint/2010/main" val="129138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47" y="879110"/>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591171" y="5331470"/>
            <a:ext cx="7980815" cy="830997"/>
          </a:xfrm>
          <a:prstGeom prst="rect">
            <a:avLst/>
          </a:prstGeom>
          <a:noFill/>
        </p:spPr>
        <p:txBody>
          <a:bodyPr wrap="square" rtlCol="0">
            <a:spAutoFit/>
          </a:bodyPr>
          <a:lstStyle/>
          <a:p>
            <a:pPr algn="ctr"/>
            <a:r>
              <a:rPr lang="en-US" sz="2400" b="1" dirty="0" smtClean="0">
                <a:solidFill>
                  <a:srgbClr val="FDD662"/>
                </a:solidFill>
                <a:latin typeface="Corbel"/>
                <a:cs typeface="Corbel"/>
              </a:rPr>
              <a:t>Design Thinkers have empathy. </a:t>
            </a:r>
          </a:p>
          <a:p>
            <a:pPr algn="ctr"/>
            <a:r>
              <a:rPr lang="en-US" sz="2400" dirty="0" smtClean="0">
                <a:latin typeface="Corbel"/>
                <a:cs typeface="Corbel"/>
              </a:rPr>
              <a:t>The process of solving  problems is human-centered.</a:t>
            </a:r>
            <a:endParaRPr lang="en-US" sz="2400" dirty="0">
              <a:latin typeface="Corbel"/>
              <a:cs typeface="Corbel"/>
            </a:endParaRPr>
          </a:p>
        </p:txBody>
      </p:sp>
      <p:pic>
        <p:nvPicPr>
          <p:cNvPr id="4" name="Picture 3"/>
          <p:cNvPicPr>
            <a:picLocks noChangeAspect="1"/>
          </p:cNvPicPr>
          <p:nvPr/>
        </p:nvPicPr>
        <p:blipFill>
          <a:blip r:embed="rId2"/>
          <a:stretch>
            <a:fillRect/>
          </a:stretch>
        </p:blipFill>
        <p:spPr>
          <a:xfrm>
            <a:off x="1707324" y="2520482"/>
            <a:ext cx="5422672" cy="2494429"/>
          </a:xfrm>
          <a:prstGeom prst="rect">
            <a:avLst/>
          </a:prstGeom>
        </p:spPr>
      </p:pic>
    </p:spTree>
    <p:extLst>
      <p:ext uri="{BB962C8B-B14F-4D97-AF65-F5344CB8AC3E}">
        <p14:creationId xmlns:p14="http://schemas.microsoft.com/office/powerpoint/2010/main" val="3647682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jud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
            <a:ext cx="9144000" cy="828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1508" name="Rectangle 8"/>
          <p:cNvSpPr>
            <a:spLocks noChangeArrowheads="1"/>
          </p:cNvSpPr>
          <p:nvPr/>
        </p:nvSpPr>
        <p:spPr bwMode="auto">
          <a:xfrm>
            <a:off x="762000" y="6172200"/>
            <a:ext cx="8610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latin typeface="Courier New" charset="0"/>
                <a:ea typeface="Gulim" charset="0"/>
              </a:rPr>
              <a:t>Rule #1: Do not judge ideas!</a:t>
            </a:r>
          </a:p>
        </p:txBody>
      </p:sp>
    </p:spTree>
    <p:extLst>
      <p:ext uri="{BB962C8B-B14F-4D97-AF65-F5344CB8AC3E}">
        <p14:creationId xmlns:p14="http://schemas.microsoft.com/office/powerpoint/2010/main" val="328872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6172200"/>
            <a:ext cx="9144000" cy="696913"/>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3555" name="Text Box 4"/>
          <p:cNvSpPr txBox="1">
            <a:spLocks noChangeArrowheads="1"/>
          </p:cNvSpPr>
          <p:nvPr/>
        </p:nvSpPr>
        <p:spPr bwMode="auto">
          <a:xfrm>
            <a:off x="152400" y="6237288"/>
            <a:ext cx="8839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ja-JP" altLang="en-US" sz="1600">
                <a:solidFill>
                  <a:schemeClr val="bg1"/>
                </a:solidFill>
                <a:latin typeface="Courier New" charset="0"/>
                <a:ea typeface="Times New Roman" charset="0"/>
              </a:rPr>
              <a:t>“</a:t>
            </a:r>
            <a:r>
              <a:rPr lang="en-US" sz="1600">
                <a:solidFill>
                  <a:schemeClr val="bg1"/>
                </a:solidFill>
                <a:latin typeface="Courier New" charset="0"/>
                <a:ea typeface="Times New Roman" charset="0"/>
              </a:rPr>
              <a:t>If at first an idea doesn</a:t>
            </a:r>
            <a:r>
              <a:rPr lang="ja-JP" altLang="en-US" sz="1600">
                <a:solidFill>
                  <a:schemeClr val="bg1"/>
                </a:solidFill>
                <a:latin typeface="Courier New" charset="0"/>
                <a:ea typeface="Times New Roman" charset="0"/>
              </a:rPr>
              <a:t>’</a:t>
            </a:r>
            <a:r>
              <a:rPr lang="en-US" sz="1600">
                <a:solidFill>
                  <a:schemeClr val="bg1"/>
                </a:solidFill>
                <a:latin typeface="Courier New" charset="0"/>
                <a:ea typeface="Times New Roman" charset="0"/>
              </a:rPr>
              <a:t>t sound absurd, then there</a:t>
            </a:r>
            <a:r>
              <a:rPr lang="ja-JP" altLang="en-US" sz="1600">
                <a:solidFill>
                  <a:schemeClr val="bg1"/>
                </a:solidFill>
                <a:latin typeface="Courier New" charset="0"/>
                <a:ea typeface="Times New Roman" charset="0"/>
              </a:rPr>
              <a:t>’</a:t>
            </a:r>
            <a:r>
              <a:rPr lang="en-US" sz="1600">
                <a:solidFill>
                  <a:schemeClr val="bg1"/>
                </a:solidFill>
                <a:latin typeface="Courier New" charset="0"/>
                <a:ea typeface="Times New Roman" charset="0"/>
              </a:rPr>
              <a:t>s no hope for it</a:t>
            </a:r>
            <a:r>
              <a:rPr lang="ja-JP" altLang="en-US" sz="1600">
                <a:solidFill>
                  <a:schemeClr val="bg1"/>
                </a:solidFill>
                <a:latin typeface="Courier New" charset="0"/>
                <a:ea typeface="Times New Roman" charset="0"/>
              </a:rPr>
              <a:t>”</a:t>
            </a:r>
            <a:r>
              <a:rPr lang="en-US" sz="1600">
                <a:solidFill>
                  <a:schemeClr val="bg1"/>
                </a:solidFill>
                <a:latin typeface="Courier New" charset="0"/>
                <a:ea typeface="Times New Roman" charset="0"/>
              </a:rPr>
              <a:t> Albert Einstein</a:t>
            </a:r>
          </a:p>
          <a:p>
            <a:pPr algn="just"/>
            <a:endParaRPr lang="en-US" sz="1600">
              <a:latin typeface="Courier New" charset="0"/>
              <a:ea typeface="Gulim" charset="0"/>
            </a:endParaRPr>
          </a:p>
        </p:txBody>
      </p:sp>
      <p:sp>
        <p:nvSpPr>
          <p:cNvPr id="23556" name="Rectangle 6"/>
          <p:cNvSpPr>
            <a:spLocks noChangeArrowheads="1"/>
          </p:cNvSpPr>
          <p:nvPr/>
        </p:nvSpPr>
        <p:spPr bwMode="auto">
          <a:xfrm>
            <a:off x="1600200" y="330200"/>
            <a:ext cx="6248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latin typeface="Courier New" charset="0"/>
                <a:ea typeface="Gulim" charset="0"/>
              </a:rPr>
              <a:t>Rule #2: Wild ideas!</a:t>
            </a:r>
          </a:p>
        </p:txBody>
      </p:sp>
      <p:pic>
        <p:nvPicPr>
          <p:cNvPr id="23557" name="Picture 5" descr="21wild-60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9144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76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human pyrami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602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5604" name="Rectangle 2"/>
          <p:cNvSpPr>
            <a:spLocks noChangeArrowheads="1"/>
          </p:cNvSpPr>
          <p:nvPr/>
        </p:nvSpPr>
        <p:spPr bwMode="auto">
          <a:xfrm>
            <a:off x="457200" y="6248400"/>
            <a:ext cx="10363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800">
                <a:latin typeface="Courier New" charset="0"/>
                <a:ea typeface="Gulim" charset="0"/>
              </a:rPr>
              <a:t>Rule #3: Build on the ideas of others</a:t>
            </a:r>
          </a:p>
        </p:txBody>
      </p:sp>
    </p:spTree>
    <p:extLst>
      <p:ext uri="{BB962C8B-B14F-4D97-AF65-F5344CB8AC3E}">
        <p14:creationId xmlns:p14="http://schemas.microsoft.com/office/powerpoint/2010/main" val="3670645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7651" name="Rectangle 5"/>
          <p:cNvSpPr>
            <a:spLocks noChangeArrowheads="1"/>
          </p:cNvSpPr>
          <p:nvPr/>
        </p:nvSpPr>
        <p:spPr bwMode="auto">
          <a:xfrm>
            <a:off x="152400" y="6172200"/>
            <a:ext cx="8915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latin typeface="Courier New" charset="0"/>
                <a:cs typeface="Courier New" charset="0"/>
              </a:rPr>
              <a:t>Rule #4: One conversation at a time</a:t>
            </a:r>
          </a:p>
        </p:txBody>
      </p:sp>
      <p:pic>
        <p:nvPicPr>
          <p:cNvPr id="27652" name="Picture 4" descr="trading-flo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288"/>
            <a:ext cx="9144000" cy="6162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679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9700" name="Rectangle 4"/>
          <p:cNvSpPr>
            <a:spLocks noChangeArrowheads="1"/>
          </p:cNvSpPr>
          <p:nvPr/>
        </p:nvSpPr>
        <p:spPr bwMode="auto">
          <a:xfrm>
            <a:off x="1828800" y="6197600"/>
            <a:ext cx="5029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latin typeface="Courier New" charset="0"/>
                <a:cs typeface="Courier New" charset="0"/>
              </a:rPr>
              <a:t>Rule #5: Be concise</a:t>
            </a:r>
          </a:p>
        </p:txBody>
      </p:sp>
    </p:spTree>
    <p:extLst>
      <p:ext uri="{BB962C8B-B14F-4D97-AF65-F5344CB8AC3E}">
        <p14:creationId xmlns:p14="http://schemas.microsoft.com/office/powerpoint/2010/main" val="1771063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1746" name="Picture 2" descr="C:\Users\Rosario\Documents\leticia\Originals\2009\teachers bootcamp Sat\IMG_23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973491" cy="3932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31748" name="Rectangle 4"/>
          <p:cNvSpPr>
            <a:spLocks noChangeArrowheads="1"/>
          </p:cNvSpPr>
          <p:nvPr/>
        </p:nvSpPr>
        <p:spPr bwMode="auto">
          <a:xfrm>
            <a:off x="304800" y="6197600"/>
            <a:ext cx="8915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latin typeface="Courier New" charset="0"/>
                <a:cs typeface="Courier New" charset="0"/>
              </a:rPr>
              <a:t>Rule #6: Capture all the ideas</a:t>
            </a:r>
          </a:p>
        </p:txBody>
      </p:sp>
      <p:pic>
        <p:nvPicPr>
          <p:cNvPr id="5" name="Picture 2" descr="C:\Users\Rosario\Documents\leticia\Originals\2009\Mar 31, 2009\IMG_261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64579" y="2314962"/>
            <a:ext cx="6101395" cy="3827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296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email">
            <a:grayscl/>
            <a:extLst>
              <a:ext uri="{28A0092B-C50C-407E-A947-70E740481C1C}">
                <a14:useLocalDpi xmlns:a14="http://schemas.microsoft.com/office/drawing/2010/main"/>
              </a:ext>
            </a:extLst>
          </a:blip>
          <a:srcRect t="1260" r="6438" b="8446"/>
          <a:stretch>
            <a:fillRect/>
          </a:stretch>
        </p:blipFill>
        <p:spPr bwMode="auto">
          <a:xfrm>
            <a:off x="62446" y="722614"/>
            <a:ext cx="9046373" cy="459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35844" name="Rectangle 5"/>
          <p:cNvSpPr>
            <a:spLocks noChangeArrowheads="1"/>
          </p:cNvSpPr>
          <p:nvPr/>
        </p:nvSpPr>
        <p:spPr bwMode="auto">
          <a:xfrm>
            <a:off x="304800" y="6172200"/>
            <a:ext cx="8686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latin typeface="Courier New" charset="0"/>
                <a:cs typeface="Courier New" charset="0"/>
              </a:rPr>
              <a:t>Rule #7: Use drawings and sketches</a:t>
            </a:r>
          </a:p>
        </p:txBody>
      </p:sp>
    </p:spTree>
    <p:extLst>
      <p:ext uri="{BB962C8B-B14F-4D97-AF65-F5344CB8AC3E}">
        <p14:creationId xmlns:p14="http://schemas.microsoft.com/office/powerpoint/2010/main" val="3123797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 y="0"/>
            <a:ext cx="12677775" cy="614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0" y="6161088"/>
            <a:ext cx="9144000" cy="696912"/>
          </a:xfrm>
          <a:prstGeom prst="rect">
            <a:avLst/>
          </a:prstGeom>
          <a:solidFill>
            <a:srgbClr val="FF8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37892" name="Rectangle 5"/>
          <p:cNvSpPr>
            <a:spLocks noChangeArrowheads="1"/>
          </p:cNvSpPr>
          <p:nvPr/>
        </p:nvSpPr>
        <p:spPr bwMode="auto">
          <a:xfrm>
            <a:off x="1444625" y="6197600"/>
            <a:ext cx="64801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latin typeface="Courier New" charset="0"/>
                <a:cs typeface="Courier New" charset="0"/>
              </a:rPr>
              <a:t>Rule #8: Lots of ideas!</a:t>
            </a:r>
          </a:p>
        </p:txBody>
      </p:sp>
    </p:spTree>
    <p:extLst>
      <p:ext uri="{BB962C8B-B14F-4D97-AF65-F5344CB8AC3E}">
        <p14:creationId xmlns:p14="http://schemas.microsoft.com/office/powerpoint/2010/main" val="619631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9860" y="1852388"/>
            <a:ext cx="6239445" cy="2677656"/>
          </a:xfrm>
          <a:prstGeom prst="rect">
            <a:avLst/>
          </a:prstGeom>
          <a:noFill/>
        </p:spPr>
        <p:txBody>
          <a:bodyPr wrap="square" rtlCol="0">
            <a:spAutoFit/>
          </a:bodyPr>
          <a:lstStyle/>
          <a:p>
            <a:pPr algn="ctr"/>
            <a:r>
              <a:rPr lang="en-US" sz="7200" dirty="0" smtClean="0">
                <a:latin typeface="Corbel"/>
                <a:cs typeface="Corbel"/>
              </a:rPr>
              <a:t>IDEATE: </a:t>
            </a:r>
          </a:p>
          <a:p>
            <a:pPr algn="ctr"/>
            <a:r>
              <a:rPr lang="en-US" sz="4800" dirty="0" smtClean="0">
                <a:latin typeface="Corbel"/>
                <a:cs typeface="Corbel"/>
              </a:rPr>
              <a:t>Brainstorm Solutions…</a:t>
            </a:r>
          </a:p>
          <a:p>
            <a:pPr algn="ctr"/>
            <a:endParaRPr lang="en-US" sz="4800" dirty="0">
              <a:latin typeface="Corbel"/>
              <a:cs typeface="Corbel"/>
            </a:endParaRPr>
          </a:p>
        </p:txBody>
      </p:sp>
      <p:grpSp>
        <p:nvGrpSpPr>
          <p:cNvPr id="5" name="Group 4"/>
          <p:cNvGrpSpPr/>
          <p:nvPr/>
        </p:nvGrpSpPr>
        <p:grpSpPr>
          <a:xfrm>
            <a:off x="-318684" y="-60828"/>
            <a:ext cx="3657087" cy="2890837"/>
            <a:chOff x="201798" y="3474721"/>
            <a:chExt cx="3178328" cy="2383746"/>
          </a:xfrm>
        </p:grpSpPr>
        <p:pic>
          <p:nvPicPr>
            <p:cNvPr id="6148" name="Picture 4" descr="http://www.backgroundsy.com/file/large/crumpled-paper.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01798" y="3474721"/>
              <a:ext cx="3178328" cy="2383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4850" y="4251095"/>
              <a:ext cx="1753125" cy="685229"/>
            </a:xfrm>
            <a:prstGeom prst="rect">
              <a:avLst/>
            </a:prstGeom>
            <a:noFill/>
          </p:spPr>
          <p:txBody>
            <a:bodyPr wrap="square" rtlCol="0">
              <a:spAutoFit/>
            </a:bodyPr>
            <a:lstStyle/>
            <a:p>
              <a:r>
                <a:rPr lang="en-US" sz="2400" b="1" dirty="0" smtClean="0"/>
                <a:t>Paper based solutions</a:t>
              </a:r>
              <a:endParaRPr lang="en-US" sz="2400" b="1" dirty="0"/>
            </a:p>
          </p:txBody>
        </p:sp>
      </p:grpSp>
      <p:grpSp>
        <p:nvGrpSpPr>
          <p:cNvPr id="7" name="Group 6"/>
          <p:cNvGrpSpPr/>
          <p:nvPr/>
        </p:nvGrpSpPr>
        <p:grpSpPr>
          <a:xfrm>
            <a:off x="5648285" y="3984083"/>
            <a:ext cx="3438959" cy="2353655"/>
            <a:chOff x="3548317" y="3569312"/>
            <a:chExt cx="2978609" cy="2053389"/>
          </a:xfrm>
        </p:grpSpPr>
        <p:pic>
          <p:nvPicPr>
            <p:cNvPr id="6150" name="Picture 6" descr="http://www.bia-sjsu.org/wp-content/uploads/2015/04/Camera-Technology-to-Assist-Your-Property-Inspection-Ap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8317" y="3569312"/>
              <a:ext cx="2884013" cy="20533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84956" y="3603666"/>
              <a:ext cx="1441970" cy="923330"/>
            </a:xfrm>
            <a:prstGeom prst="rect">
              <a:avLst/>
            </a:prstGeom>
            <a:noFill/>
          </p:spPr>
          <p:txBody>
            <a:bodyPr wrap="square" rtlCol="0">
              <a:spAutoFit/>
            </a:bodyPr>
            <a:lstStyle/>
            <a:p>
              <a:r>
                <a:rPr lang="en-US" b="1" dirty="0" smtClean="0"/>
                <a:t>Technology based solutions</a:t>
              </a:r>
              <a:endParaRPr lang="en-US" b="1" dirty="0"/>
            </a:p>
          </p:txBody>
        </p:sp>
      </p:grpSp>
      <p:pic>
        <p:nvPicPr>
          <p:cNvPr id="6152" name="Picture 8" descr="http://www.mattpaulson.com/wp-content/uploads/2014/08/Dollarphotoclub_55203403.jpg"/>
          <p:cNvPicPr preferRelativeResize="0">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26926" y="-48108"/>
            <a:ext cx="2654914" cy="24523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95269" y="1364644"/>
            <a:ext cx="1154036" cy="923330"/>
          </a:xfrm>
          <a:prstGeom prst="rect">
            <a:avLst/>
          </a:prstGeom>
          <a:noFill/>
        </p:spPr>
        <p:txBody>
          <a:bodyPr wrap="square" rtlCol="0">
            <a:spAutoFit/>
          </a:bodyPr>
          <a:lstStyle/>
          <a:p>
            <a:r>
              <a:rPr lang="en-US" b="1" dirty="0" smtClean="0"/>
              <a:t>Million dollar solutions</a:t>
            </a:r>
            <a:endParaRPr lang="en-US" b="1" dirty="0"/>
          </a:p>
        </p:txBody>
      </p:sp>
      <p:grpSp>
        <p:nvGrpSpPr>
          <p:cNvPr id="11" name="Group 10"/>
          <p:cNvGrpSpPr/>
          <p:nvPr/>
        </p:nvGrpSpPr>
        <p:grpSpPr>
          <a:xfrm>
            <a:off x="48388" y="3815268"/>
            <a:ext cx="3691194" cy="2533082"/>
            <a:chOff x="171921" y="4125576"/>
            <a:chExt cx="3691194" cy="2533082"/>
          </a:xfrm>
        </p:grpSpPr>
        <p:pic>
          <p:nvPicPr>
            <p:cNvPr id="6154" name="Picture 10" descr="http://www.schneiderb.com/wp-content/uploads/2012/01/socialmedia-relationship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1921" y="4125576"/>
              <a:ext cx="3691194" cy="25330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164" y="6217713"/>
              <a:ext cx="3174355" cy="369332"/>
            </a:xfrm>
            <a:prstGeom prst="rect">
              <a:avLst/>
            </a:prstGeom>
            <a:noFill/>
          </p:spPr>
          <p:txBody>
            <a:bodyPr wrap="square" rtlCol="0">
              <a:spAutoFit/>
            </a:bodyPr>
            <a:lstStyle/>
            <a:p>
              <a:r>
                <a:rPr lang="en-US" b="1" dirty="0" smtClean="0"/>
                <a:t>Social Relationships Solutions</a:t>
              </a:r>
              <a:endParaRPr lang="en-US" b="1" dirty="0"/>
            </a:p>
          </p:txBody>
        </p:sp>
      </p:grpSp>
    </p:spTree>
    <p:extLst>
      <p:ext uri="{BB962C8B-B14F-4D97-AF65-F5344CB8AC3E}">
        <p14:creationId xmlns:p14="http://schemas.microsoft.com/office/powerpoint/2010/main" val="3878599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210" y="1125832"/>
            <a:ext cx="8208579" cy="1143000"/>
          </a:xfrm>
        </p:spPr>
        <p:txBody>
          <a:bodyPr>
            <a:noAutofit/>
          </a:bodyPr>
          <a:lstStyle/>
          <a:p>
            <a:r>
              <a:rPr lang="en-US" sz="9600" b="1" dirty="0" smtClean="0"/>
              <a:t>Ready…Set…Go! </a:t>
            </a:r>
            <a:endParaRPr lang="en-US" sz="9600" b="1" dirty="0"/>
          </a:p>
        </p:txBody>
      </p:sp>
    </p:spTree>
    <p:extLst>
      <p:ext uri="{BB962C8B-B14F-4D97-AF65-F5344CB8AC3E}">
        <p14:creationId xmlns:p14="http://schemas.microsoft.com/office/powerpoint/2010/main" val="183026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797" y="818375"/>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602121" y="5152897"/>
            <a:ext cx="7980815" cy="1077218"/>
          </a:xfrm>
          <a:prstGeom prst="rect">
            <a:avLst/>
          </a:prstGeom>
          <a:noFill/>
        </p:spPr>
        <p:txBody>
          <a:bodyPr wrap="square" rtlCol="0">
            <a:spAutoFit/>
          </a:bodyPr>
          <a:lstStyle/>
          <a:p>
            <a:pPr algn="ctr"/>
            <a:r>
              <a:rPr lang="en-US" sz="2400" b="1" kern="1400" dirty="0" smtClean="0">
                <a:solidFill>
                  <a:srgbClr val="FDD662"/>
                </a:solidFill>
                <a:latin typeface="Corbel"/>
                <a:cs typeface="Corbel"/>
              </a:rPr>
              <a:t>Design Thinkers are radical collaborators.</a:t>
            </a:r>
          </a:p>
          <a:p>
            <a:pPr algn="ctr"/>
            <a:r>
              <a:rPr lang="en-US" sz="2000" dirty="0" smtClean="0">
                <a:latin typeface="Corbel"/>
                <a:cs typeface="Corbel"/>
              </a:rPr>
              <a:t>Diverse Teams utilize their complex variety of </a:t>
            </a:r>
          </a:p>
          <a:p>
            <a:pPr algn="ctr"/>
            <a:r>
              <a:rPr lang="en-US" sz="2000" dirty="0" smtClean="0">
                <a:latin typeface="Corbel"/>
                <a:cs typeface="Corbel"/>
              </a:rPr>
              <a:t>perspectives and skillsets to solve complex problems.</a:t>
            </a:r>
            <a:endParaRPr lang="en-US" sz="2000" dirty="0">
              <a:latin typeface="Corbel"/>
              <a:cs typeface="Corbel"/>
            </a:endParaRPr>
          </a:p>
        </p:txBody>
      </p:sp>
      <p:pic>
        <p:nvPicPr>
          <p:cNvPr id="4" name="Picture 3"/>
          <p:cNvPicPr>
            <a:picLocks noChangeAspect="1"/>
          </p:cNvPicPr>
          <p:nvPr/>
        </p:nvPicPr>
        <p:blipFill>
          <a:blip r:embed="rId2"/>
          <a:stretch>
            <a:fillRect/>
          </a:stretch>
        </p:blipFill>
        <p:spPr>
          <a:xfrm rot="1634434">
            <a:off x="2732128" y="2343827"/>
            <a:ext cx="3833088" cy="3296456"/>
          </a:xfrm>
          <a:prstGeom prst="rect">
            <a:avLst/>
          </a:prstGeom>
        </p:spPr>
      </p:pic>
    </p:spTree>
    <p:extLst>
      <p:ext uri="{BB962C8B-B14F-4D97-AF65-F5344CB8AC3E}">
        <p14:creationId xmlns:p14="http://schemas.microsoft.com/office/powerpoint/2010/main" val="2068477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4533"/>
            <a:ext cx="7543800" cy="1450757"/>
          </a:xfrm>
        </p:spPr>
        <p:txBody>
          <a:bodyPr/>
          <a:lstStyle/>
          <a:p>
            <a:pPr algn="ctr"/>
            <a:r>
              <a:rPr lang="en-US" sz="4800" dirty="0" smtClean="0">
                <a:latin typeface="Corbel"/>
                <a:cs typeface="Corbel"/>
              </a:rPr>
              <a:t>Checking Your Work</a:t>
            </a:r>
            <a:endParaRPr lang="en-US" sz="4800" dirty="0">
              <a:latin typeface="Corbel"/>
              <a:cs typeface="Corbel"/>
            </a:endParaRPr>
          </a:p>
        </p:txBody>
      </p:sp>
      <p:sp>
        <p:nvSpPr>
          <p:cNvPr id="3" name="Content Placeholder 2"/>
          <p:cNvSpPr>
            <a:spLocks noGrp="1"/>
          </p:cNvSpPr>
          <p:nvPr>
            <p:ph idx="1"/>
          </p:nvPr>
        </p:nvSpPr>
        <p:spPr>
          <a:xfrm>
            <a:off x="370540" y="1891779"/>
            <a:ext cx="8489577" cy="4114800"/>
          </a:xfrm>
        </p:spPr>
        <p:txBody>
          <a:bodyPr>
            <a:normAutofit/>
          </a:bodyPr>
          <a:lstStyle/>
          <a:p>
            <a:r>
              <a:rPr lang="en-US" sz="2400" dirty="0" smtClean="0">
                <a:solidFill>
                  <a:srgbClr val="FDD662"/>
                </a:solidFill>
                <a:latin typeface="Corbel"/>
                <a:cs typeface="Corbel"/>
              </a:rPr>
              <a:t>DEFINING with your NEEDS STATEMENT: </a:t>
            </a:r>
            <a:endParaRPr lang="en-US" sz="2400" dirty="0">
              <a:solidFill>
                <a:srgbClr val="FDD662"/>
              </a:solidFill>
              <a:latin typeface="Corbel"/>
              <a:cs typeface="Corbel"/>
            </a:endParaRPr>
          </a:p>
          <a:p>
            <a:pPr lvl="1"/>
            <a:r>
              <a:rPr lang="en-US" sz="2400" dirty="0" smtClean="0">
                <a:latin typeface="Corbel"/>
                <a:cs typeface="Corbel"/>
              </a:rPr>
              <a:t>Does the statement leave you open to many solutions?</a:t>
            </a:r>
            <a:endParaRPr lang="en-US" sz="2400" dirty="0">
              <a:latin typeface="Corbel"/>
              <a:cs typeface="Corbel"/>
            </a:endParaRPr>
          </a:p>
          <a:p>
            <a:pPr lvl="1"/>
            <a:r>
              <a:rPr lang="en-US" sz="2400" dirty="0" smtClean="0">
                <a:latin typeface="Corbel"/>
                <a:cs typeface="Corbel"/>
              </a:rPr>
              <a:t>Does your description match your need?</a:t>
            </a:r>
          </a:p>
          <a:p>
            <a:pPr lvl="1"/>
            <a:r>
              <a:rPr lang="en-US" sz="2400" dirty="0" smtClean="0">
                <a:latin typeface="Corbel"/>
                <a:cs typeface="Corbel"/>
              </a:rPr>
              <a:t>Did you capture the user’s underlying motivations?</a:t>
            </a:r>
          </a:p>
          <a:p>
            <a:pPr lvl="1"/>
            <a:r>
              <a:rPr lang="en-US" sz="2400" dirty="0" smtClean="0">
                <a:latin typeface="Corbel"/>
                <a:cs typeface="Corbel"/>
              </a:rPr>
              <a:t>Does your second blank start with a verb? (____ needs a way to ____ )</a:t>
            </a:r>
          </a:p>
          <a:p>
            <a:r>
              <a:rPr lang="en-US" sz="2400" dirty="0" smtClean="0">
                <a:solidFill>
                  <a:srgbClr val="FDD662"/>
                </a:solidFill>
                <a:latin typeface="Corbel"/>
                <a:cs typeface="Corbel"/>
              </a:rPr>
              <a:t>IDEATION:</a:t>
            </a:r>
          </a:p>
          <a:p>
            <a:pPr lvl="1"/>
            <a:r>
              <a:rPr lang="en-US" sz="2400" dirty="0" smtClean="0">
                <a:latin typeface="Corbel"/>
                <a:cs typeface="Corbel"/>
              </a:rPr>
              <a:t>Do you have solutions that don’t exist in the real world?</a:t>
            </a:r>
          </a:p>
          <a:p>
            <a:pPr lvl="1"/>
            <a:r>
              <a:rPr lang="en-US" sz="2400" dirty="0" smtClean="0">
                <a:latin typeface="Corbel"/>
                <a:cs typeface="Corbel"/>
              </a:rPr>
              <a:t>Do you have solutions that MEET YOUR USERS NEEDS and MOTIVATION?</a:t>
            </a:r>
          </a:p>
          <a:p>
            <a:pPr lvl="1"/>
            <a:endParaRPr lang="en-US" sz="2400" dirty="0" smtClean="0">
              <a:latin typeface="Corbel"/>
              <a:cs typeface="Corbel"/>
            </a:endParaRPr>
          </a:p>
          <a:p>
            <a:pPr lvl="1"/>
            <a:endParaRPr lang="en-US" sz="2400" dirty="0" smtClean="0">
              <a:latin typeface="Corbel"/>
              <a:cs typeface="Corbel"/>
            </a:endParaRPr>
          </a:p>
          <a:p>
            <a:pPr lvl="1"/>
            <a:endParaRPr lang="en-US" sz="2400" dirty="0">
              <a:latin typeface="Corbel"/>
              <a:cs typeface="Corbel"/>
            </a:endParaRPr>
          </a:p>
        </p:txBody>
      </p:sp>
    </p:spTree>
    <p:extLst>
      <p:ext uri="{BB962C8B-B14F-4D97-AF65-F5344CB8AC3E}">
        <p14:creationId xmlns:p14="http://schemas.microsoft.com/office/powerpoint/2010/main" val="2472600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364" y="287941"/>
            <a:ext cx="7761863" cy="1569660"/>
          </a:xfrm>
          <a:prstGeom prst="rect">
            <a:avLst/>
          </a:prstGeom>
          <a:noFill/>
        </p:spPr>
        <p:txBody>
          <a:bodyPr wrap="square" rtlCol="0">
            <a:spAutoFit/>
          </a:bodyPr>
          <a:lstStyle/>
          <a:p>
            <a:pPr algn="ctr"/>
            <a:r>
              <a:rPr lang="en-US" sz="4800" dirty="0" smtClean="0">
                <a:latin typeface="Corbel"/>
                <a:cs typeface="Corbel"/>
              </a:rPr>
              <a:t>IDEATE: </a:t>
            </a:r>
            <a:r>
              <a:rPr lang="en-US" sz="3600" dirty="0" smtClean="0">
                <a:latin typeface="Corbel"/>
                <a:cs typeface="Corbel"/>
              </a:rPr>
              <a:t>Selecting Your Solution</a:t>
            </a:r>
          </a:p>
          <a:p>
            <a:pPr algn="ctr"/>
            <a:endParaRPr lang="en-US" sz="4800" dirty="0">
              <a:latin typeface="Corbel"/>
              <a:cs typeface="Corbel"/>
            </a:endParaRPr>
          </a:p>
        </p:txBody>
      </p:sp>
      <p:pic>
        <p:nvPicPr>
          <p:cNvPr id="3" name="Picture 2" descr="SS 2012-06-21 at 8.56.22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512" y="1237654"/>
            <a:ext cx="8498503" cy="4326705"/>
          </a:xfrm>
          <a:prstGeom prst="rect">
            <a:avLst/>
          </a:prstGeom>
        </p:spPr>
      </p:pic>
    </p:spTree>
    <p:extLst>
      <p:ext uri="{BB962C8B-B14F-4D97-AF65-F5344CB8AC3E}">
        <p14:creationId xmlns:p14="http://schemas.microsoft.com/office/powerpoint/2010/main" val="2487786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255" y="514188"/>
            <a:ext cx="7761863" cy="1200329"/>
          </a:xfrm>
          <a:prstGeom prst="rect">
            <a:avLst/>
          </a:prstGeom>
          <a:noFill/>
        </p:spPr>
        <p:txBody>
          <a:bodyPr wrap="square" rtlCol="0">
            <a:spAutoFit/>
          </a:bodyPr>
          <a:lstStyle/>
          <a:p>
            <a:pPr algn="ctr"/>
            <a:r>
              <a:rPr lang="en-US" sz="7200" dirty="0" smtClean="0">
                <a:latin typeface="Corbel"/>
                <a:cs typeface="Corbel"/>
              </a:rPr>
              <a:t>PROTOTYPE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2742" y="1850346"/>
            <a:ext cx="5372888" cy="3581926"/>
          </a:xfrm>
          <a:prstGeom prst="rect">
            <a:avLst/>
          </a:prstGeom>
        </p:spPr>
      </p:pic>
    </p:spTree>
    <p:extLst>
      <p:ext uri="{BB962C8B-B14F-4D97-AF65-F5344CB8AC3E}">
        <p14:creationId xmlns:p14="http://schemas.microsoft.com/office/powerpoint/2010/main" val="2552946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381" y="313483"/>
            <a:ext cx="7761863" cy="1200329"/>
          </a:xfrm>
          <a:prstGeom prst="rect">
            <a:avLst/>
          </a:prstGeom>
          <a:noFill/>
        </p:spPr>
        <p:txBody>
          <a:bodyPr wrap="square" rtlCol="0">
            <a:spAutoFit/>
          </a:bodyPr>
          <a:lstStyle/>
          <a:p>
            <a:pPr algn="ctr"/>
            <a:r>
              <a:rPr lang="en-US" sz="7200" dirty="0" smtClean="0">
                <a:latin typeface="Corbel"/>
                <a:cs typeface="Corbel"/>
              </a:rPr>
              <a:t>PROTOTYPE</a:t>
            </a:r>
          </a:p>
        </p:txBody>
      </p:sp>
      <p:pic>
        <p:nvPicPr>
          <p:cNvPr id="3" name="Picture 2" descr="Surgical Design">
            <a:hlinkClick r:id="rId2" tooltip="Surgical Design"/>
          </p:cNvPr>
          <p:cNvPicPr>
            <a:picLocks noChangeAspect="1" noChangeArrowheads="1"/>
          </p:cNvPicPr>
          <p:nvPr/>
        </p:nvPicPr>
        <p:blipFill>
          <a:blip r:embed="rId3"/>
          <a:srcRect/>
          <a:stretch>
            <a:fillRect/>
          </a:stretch>
        </p:blipFill>
        <p:spPr bwMode="auto">
          <a:xfrm>
            <a:off x="2146087" y="1747720"/>
            <a:ext cx="4569811" cy="2062677"/>
          </a:xfrm>
          <a:prstGeom prst="rect">
            <a:avLst/>
          </a:prstGeom>
          <a:noFill/>
          <a:ln w="9525">
            <a:solidFill>
              <a:schemeClr val="tx1"/>
            </a:solidFill>
            <a:miter lim="800000"/>
            <a:headEnd/>
            <a:tailEnd/>
          </a:ln>
        </p:spPr>
      </p:pic>
      <p:pic>
        <p:nvPicPr>
          <p:cNvPr id="4" name="Picture 3"/>
          <p:cNvPicPr>
            <a:picLocks noChangeAspect="1" noChangeArrowheads="1"/>
          </p:cNvPicPr>
          <p:nvPr/>
        </p:nvPicPr>
        <p:blipFill>
          <a:blip r:embed="rId4"/>
          <a:srcRect/>
          <a:stretch>
            <a:fillRect/>
          </a:stretch>
        </p:blipFill>
        <p:spPr bwMode="auto">
          <a:xfrm>
            <a:off x="2118397" y="3976760"/>
            <a:ext cx="4597501" cy="22662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8914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pic>
        <p:nvPicPr>
          <p:cNvPr id="5122" name="Picture 2" descr="http://www.bbc.co.uk/staticarchive/d40b5d45ba08525b57a9de2d0c3ba0938e74ec68.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0412" y="1717968"/>
            <a:ext cx="4807411" cy="391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84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Form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0760063"/>
              </p:ext>
            </p:extLst>
          </p:nvPr>
        </p:nvGraphicFramePr>
        <p:xfrm>
          <a:off x="792480" y="1466366"/>
          <a:ext cx="7741920" cy="4799047"/>
        </p:xfrm>
        <a:graphic>
          <a:graphicData uri="http://schemas.openxmlformats.org/drawingml/2006/table">
            <a:tbl>
              <a:tblPr firstRow="1" bandRow="1">
                <a:tableStyleId>{5C22544A-7EE6-4342-B048-85BDC9FD1C3A}</a:tableStyleId>
              </a:tblPr>
              <a:tblGrid>
                <a:gridCol w="2580640"/>
                <a:gridCol w="5161280"/>
              </a:tblGrid>
              <a:tr h="416144">
                <a:tc gridSpan="2">
                  <a:txBody>
                    <a:bodyPr/>
                    <a:lstStyle/>
                    <a:p>
                      <a:r>
                        <a:rPr lang="en-US" dirty="0" smtClean="0"/>
                        <a:t>User:</a:t>
                      </a:r>
                      <a:r>
                        <a:rPr lang="en-US" baseline="0" dirty="0" smtClean="0"/>
                        <a:t> </a:t>
                      </a:r>
                      <a:endParaRPr lang="en-US" dirty="0"/>
                    </a:p>
                  </a:txBody>
                  <a:tcPr/>
                </a:tc>
                <a:tc hMerge="1">
                  <a:txBody>
                    <a:bodyPr/>
                    <a:lstStyle/>
                    <a:p>
                      <a:endParaRPr lang="en-US" dirty="0"/>
                    </a:p>
                  </a:txBody>
                  <a:tcPr/>
                </a:tc>
              </a:tr>
              <a:tr h="416144">
                <a:tc>
                  <a:txBody>
                    <a:bodyPr/>
                    <a:lstStyle/>
                    <a:p>
                      <a:r>
                        <a:rPr lang="en-US" dirty="0" smtClean="0"/>
                        <a:t>What worked?</a:t>
                      </a:r>
                    </a:p>
                    <a:p>
                      <a:endParaRPr lang="en-US" dirty="0"/>
                    </a:p>
                  </a:txBody>
                  <a:tcPr/>
                </a:tc>
                <a:tc>
                  <a:txBody>
                    <a:bodyPr/>
                    <a:lstStyle/>
                    <a:p>
                      <a:endParaRPr lang="en-US" dirty="0"/>
                    </a:p>
                  </a:txBody>
                  <a:tcPr/>
                </a:tc>
              </a:tr>
              <a:tr h="416144">
                <a:tc>
                  <a:txBody>
                    <a:bodyPr/>
                    <a:lstStyle/>
                    <a:p>
                      <a:r>
                        <a:rPr lang="en-US" dirty="0" smtClean="0"/>
                        <a:t>What didn’t work?</a:t>
                      </a:r>
                    </a:p>
                    <a:p>
                      <a:endParaRPr lang="en-US" dirty="0"/>
                    </a:p>
                  </a:txBody>
                  <a:tcPr/>
                </a:tc>
                <a:tc>
                  <a:txBody>
                    <a:bodyPr/>
                    <a:lstStyle/>
                    <a:p>
                      <a:endParaRPr lang="en-US" dirty="0"/>
                    </a:p>
                  </a:txBody>
                  <a:tcPr/>
                </a:tc>
              </a:tr>
              <a:tr h="1026109">
                <a:tc>
                  <a:txBody>
                    <a:bodyPr/>
                    <a:lstStyle/>
                    <a:p>
                      <a:r>
                        <a:rPr lang="en-US" dirty="0" smtClean="0"/>
                        <a:t>What of your needs did the prototype</a:t>
                      </a:r>
                      <a:r>
                        <a:rPr lang="en-US" baseline="0" dirty="0" smtClean="0"/>
                        <a:t> meet?</a:t>
                      </a:r>
                      <a:r>
                        <a:rPr lang="en-US" dirty="0" smtClean="0"/>
                        <a:t> </a:t>
                      </a:r>
                      <a:endParaRPr lang="en-US" dirty="0"/>
                    </a:p>
                  </a:txBody>
                  <a:tcPr/>
                </a:tc>
                <a:tc>
                  <a:txBody>
                    <a:bodyPr/>
                    <a:lstStyle/>
                    <a:p>
                      <a:endParaRPr lang="en-US" dirty="0"/>
                    </a:p>
                  </a:txBody>
                  <a:tcPr/>
                </a:tc>
              </a:tr>
              <a:tr h="718277">
                <a:tc>
                  <a:txBody>
                    <a:bodyPr/>
                    <a:lstStyle/>
                    <a:p>
                      <a:r>
                        <a:rPr lang="en-US" dirty="0" smtClean="0"/>
                        <a:t>Is the prototype</a:t>
                      </a:r>
                      <a:r>
                        <a:rPr lang="en-US" baseline="0" dirty="0" smtClean="0"/>
                        <a:t> useful?</a:t>
                      </a:r>
                      <a:endParaRPr lang="en-US" dirty="0"/>
                    </a:p>
                  </a:txBody>
                  <a:tcPr/>
                </a:tc>
                <a:tc>
                  <a:txBody>
                    <a:bodyPr/>
                    <a:lstStyle/>
                    <a:p>
                      <a:endParaRPr lang="en-US" dirty="0"/>
                    </a:p>
                  </a:txBody>
                  <a:tcPr/>
                </a:tc>
              </a:tr>
              <a:tr h="718277">
                <a:tc>
                  <a:txBody>
                    <a:bodyPr/>
                    <a:lstStyle/>
                    <a:p>
                      <a:r>
                        <a:rPr lang="en-US" dirty="0" smtClean="0"/>
                        <a:t>What would you change,</a:t>
                      </a:r>
                      <a:r>
                        <a:rPr lang="en-US" baseline="0" dirty="0" smtClean="0"/>
                        <a:t> if anything?</a:t>
                      </a:r>
                      <a:endParaRPr lang="en-US" dirty="0"/>
                    </a:p>
                  </a:txBody>
                  <a:tcPr/>
                </a:tc>
                <a:tc>
                  <a:txBody>
                    <a:bodyPr/>
                    <a:lstStyle/>
                    <a:p>
                      <a:endParaRPr lang="en-US" dirty="0"/>
                    </a:p>
                  </a:txBody>
                  <a:tcPr/>
                </a:tc>
              </a:tr>
              <a:tr h="416144">
                <a:tc>
                  <a:txBody>
                    <a:bodyPr/>
                    <a:lstStyle/>
                    <a:p>
                      <a:r>
                        <a:rPr lang="en-US" dirty="0" smtClean="0"/>
                        <a:t>Other feedback?</a:t>
                      </a:r>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54943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49" y="160202"/>
            <a:ext cx="8681461" cy="830997"/>
          </a:xfrm>
          <a:prstGeom prst="rect">
            <a:avLst/>
          </a:prstGeom>
          <a:noFill/>
        </p:spPr>
        <p:txBody>
          <a:bodyPr wrap="square" rtlCol="0">
            <a:spAutoFit/>
          </a:bodyPr>
          <a:lstStyle/>
          <a:p>
            <a:pPr algn="ctr"/>
            <a:r>
              <a:rPr lang="en-US" sz="4800" dirty="0" smtClean="0">
                <a:latin typeface="Corbel"/>
                <a:cs typeface="Corbel"/>
              </a:rPr>
              <a:t>DESIGN THINKING: The Process</a:t>
            </a:r>
          </a:p>
        </p:txBody>
      </p:sp>
      <p:pic>
        <p:nvPicPr>
          <p:cNvPr id="4" name="Picture 3" descr="SS 2012-06-12 at 7.36.5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31" y="1485900"/>
            <a:ext cx="8135060" cy="3451969"/>
          </a:xfrm>
          <a:prstGeom prst="rect">
            <a:avLst/>
          </a:prstGeom>
        </p:spPr>
      </p:pic>
    </p:spTree>
    <p:extLst>
      <p:ext uri="{BB962C8B-B14F-4D97-AF65-F5344CB8AC3E}">
        <p14:creationId xmlns:p14="http://schemas.microsoft.com/office/powerpoint/2010/main" val="1473123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S 2012-06-14 at 8.14.4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9293" y="1731177"/>
            <a:ext cx="3899128" cy="3423524"/>
          </a:xfrm>
          <a:prstGeom prst="rect">
            <a:avLst/>
          </a:prstGeom>
        </p:spPr>
      </p:pic>
      <p:sp>
        <p:nvSpPr>
          <p:cNvPr id="6" name="TextBox 5"/>
          <p:cNvSpPr txBox="1"/>
          <p:nvPr/>
        </p:nvSpPr>
        <p:spPr>
          <a:xfrm>
            <a:off x="645910" y="126486"/>
            <a:ext cx="7761863" cy="1138773"/>
          </a:xfrm>
          <a:prstGeom prst="rect">
            <a:avLst/>
          </a:prstGeom>
          <a:noFill/>
        </p:spPr>
        <p:txBody>
          <a:bodyPr wrap="square" rtlCol="0">
            <a:spAutoFit/>
          </a:bodyPr>
          <a:lstStyle/>
          <a:p>
            <a:pPr algn="ctr"/>
            <a:r>
              <a:rPr lang="en-US" sz="4800" dirty="0" smtClean="0">
                <a:latin typeface="Corbel"/>
                <a:cs typeface="Corbel"/>
              </a:rPr>
              <a:t>DESIGN THINKING</a:t>
            </a:r>
          </a:p>
          <a:p>
            <a:pPr algn="ctr"/>
            <a:r>
              <a:rPr lang="en-US" sz="2000" dirty="0" smtClean="0">
                <a:latin typeface="Corbel"/>
                <a:cs typeface="Corbel"/>
              </a:rPr>
              <a:t>Final Thoughts:</a:t>
            </a:r>
          </a:p>
        </p:txBody>
      </p:sp>
    </p:spTree>
    <p:extLst>
      <p:ext uri="{BB962C8B-B14F-4D97-AF65-F5344CB8AC3E}">
        <p14:creationId xmlns:p14="http://schemas.microsoft.com/office/powerpoint/2010/main" val="408359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46" y="916947"/>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591171" y="5254576"/>
            <a:ext cx="7980815" cy="1077218"/>
          </a:xfrm>
          <a:prstGeom prst="rect">
            <a:avLst/>
          </a:prstGeom>
          <a:noFill/>
        </p:spPr>
        <p:txBody>
          <a:bodyPr wrap="square" rtlCol="0">
            <a:spAutoFit/>
          </a:bodyPr>
          <a:lstStyle/>
          <a:p>
            <a:pPr algn="ctr"/>
            <a:r>
              <a:rPr lang="en-US" sz="2400" b="1" dirty="0" smtClean="0">
                <a:solidFill>
                  <a:srgbClr val="FDD662"/>
                </a:solidFill>
                <a:latin typeface="Corbel"/>
                <a:cs typeface="Corbel"/>
              </a:rPr>
              <a:t>Design Thinkers linger in ambiguity.</a:t>
            </a:r>
            <a:endParaRPr lang="en-US" sz="2000" b="1" dirty="0" smtClean="0">
              <a:solidFill>
                <a:srgbClr val="FDD662"/>
              </a:solidFill>
              <a:latin typeface="Corbel"/>
              <a:cs typeface="Corbel"/>
            </a:endParaRPr>
          </a:p>
          <a:p>
            <a:pPr algn="ctr"/>
            <a:r>
              <a:rPr lang="en-US" sz="2000" dirty="0" smtClean="0">
                <a:latin typeface="Corbel"/>
                <a:cs typeface="Corbel"/>
              </a:rPr>
              <a:t>You gain the authority to propose a solution when</a:t>
            </a:r>
          </a:p>
          <a:p>
            <a:pPr algn="ctr"/>
            <a:r>
              <a:rPr lang="en-US" sz="2000" dirty="0" smtClean="0">
                <a:latin typeface="Corbel"/>
                <a:cs typeface="Corbel"/>
              </a:rPr>
              <a:t>you have done the due diligence in understanding  the problem.</a:t>
            </a:r>
            <a:endParaRPr lang="en-US" sz="2000" dirty="0">
              <a:latin typeface="Corbel"/>
              <a:cs typeface="Corbel"/>
            </a:endParaRPr>
          </a:p>
        </p:txBody>
      </p:sp>
      <p:pic>
        <p:nvPicPr>
          <p:cNvPr id="4"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94213" y="155940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346613" y="157464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99013" y="158988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51413" y="160512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803813" y="162036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6213" y="163560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1"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108613" y="165084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3"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61013" y="166608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62" descr="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13413" y="16813213"/>
            <a:ext cx="5284787" cy="26384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5" name="Picture 14" descr="Lingering in ambiguit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0260" y="1925051"/>
            <a:ext cx="6442635" cy="3272565"/>
          </a:xfrm>
          <a:prstGeom prst="rect">
            <a:avLst/>
          </a:prstGeom>
        </p:spPr>
      </p:pic>
    </p:spTree>
    <p:extLst>
      <p:ext uri="{BB962C8B-B14F-4D97-AF65-F5344CB8AC3E}">
        <p14:creationId xmlns:p14="http://schemas.microsoft.com/office/powerpoint/2010/main" val="1423417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49" y="816048"/>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690408" y="5412778"/>
            <a:ext cx="7980815" cy="769441"/>
          </a:xfrm>
          <a:prstGeom prst="rect">
            <a:avLst/>
          </a:prstGeom>
          <a:noFill/>
        </p:spPr>
        <p:txBody>
          <a:bodyPr wrap="square" rtlCol="0">
            <a:spAutoFit/>
          </a:bodyPr>
          <a:lstStyle/>
          <a:p>
            <a:pPr algn="ctr"/>
            <a:r>
              <a:rPr lang="en-US" sz="2400" b="1" dirty="0" smtClean="0">
                <a:solidFill>
                  <a:srgbClr val="FDD662"/>
                </a:solidFill>
                <a:latin typeface="Corbel"/>
                <a:cs typeface="Corbel"/>
              </a:rPr>
              <a:t>Design Thinkers are SCARY when they brainstorm.</a:t>
            </a:r>
            <a:endParaRPr lang="en-US" sz="2000" b="1" dirty="0" smtClean="0">
              <a:solidFill>
                <a:srgbClr val="FDD662"/>
              </a:solidFill>
              <a:latin typeface="Corbel"/>
              <a:cs typeface="Corbel"/>
            </a:endParaRPr>
          </a:p>
          <a:p>
            <a:pPr algn="ctr"/>
            <a:r>
              <a:rPr lang="en-US" sz="2000" dirty="0" smtClean="0">
                <a:latin typeface="Corbel"/>
                <a:cs typeface="Corbel"/>
              </a:rPr>
              <a:t>State, Create, Accept, React, Yes And….</a:t>
            </a:r>
            <a:endParaRPr lang="en-US" sz="2000" dirty="0">
              <a:latin typeface="Corbel"/>
              <a:cs typeface="Corbel"/>
            </a:endParaRPr>
          </a:p>
        </p:txBody>
      </p:sp>
      <p:pic>
        <p:nvPicPr>
          <p:cNvPr id="4" name="Picture 3" descr="SS 2012-06-14 at 8.43.2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600" y="1926570"/>
            <a:ext cx="8432800" cy="3403600"/>
          </a:xfrm>
          <a:prstGeom prst="rect">
            <a:avLst/>
          </a:prstGeom>
        </p:spPr>
      </p:pic>
    </p:spTree>
    <p:extLst>
      <p:ext uri="{BB962C8B-B14F-4D97-AF65-F5344CB8AC3E}">
        <p14:creationId xmlns:p14="http://schemas.microsoft.com/office/powerpoint/2010/main" val="8929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27" y="809741"/>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109476" y="4839141"/>
            <a:ext cx="8911362" cy="1384995"/>
          </a:xfrm>
          <a:prstGeom prst="rect">
            <a:avLst/>
          </a:prstGeom>
          <a:noFill/>
        </p:spPr>
        <p:txBody>
          <a:bodyPr wrap="square" rtlCol="0">
            <a:spAutoFit/>
          </a:bodyPr>
          <a:lstStyle/>
          <a:p>
            <a:pPr algn="ctr"/>
            <a:r>
              <a:rPr lang="en-US" sz="2400" b="1" dirty="0" smtClean="0">
                <a:solidFill>
                  <a:srgbClr val="FDD662"/>
                </a:solidFill>
                <a:latin typeface="Corbel"/>
                <a:cs typeface="Corbel"/>
              </a:rPr>
              <a:t>Design Thinkers show; they don’t tell.</a:t>
            </a:r>
            <a:endParaRPr lang="en-US" sz="2000" b="1" dirty="0" smtClean="0">
              <a:solidFill>
                <a:srgbClr val="FDD662"/>
              </a:solidFill>
              <a:latin typeface="Corbel"/>
              <a:cs typeface="Corbel"/>
            </a:endParaRPr>
          </a:p>
          <a:p>
            <a:pPr algn="ctr"/>
            <a:r>
              <a:rPr lang="en-US" sz="2000" dirty="0" smtClean="0">
                <a:latin typeface="Corbel"/>
                <a:cs typeface="Corbel"/>
              </a:rPr>
              <a:t>Your teams profound thoughts and insights,  accumulated on the journey </a:t>
            </a:r>
          </a:p>
          <a:p>
            <a:pPr algn="ctr"/>
            <a:r>
              <a:rPr lang="en-US" sz="2000" dirty="0" smtClean="0">
                <a:latin typeface="Corbel"/>
                <a:cs typeface="Corbel"/>
              </a:rPr>
              <a:t>through the once ambiguous problem space,  are communicated </a:t>
            </a:r>
          </a:p>
          <a:p>
            <a:pPr algn="ctr"/>
            <a:r>
              <a:rPr lang="en-US" sz="2000" dirty="0" smtClean="0">
                <a:latin typeface="Corbel"/>
                <a:cs typeface="Corbel"/>
              </a:rPr>
              <a:t>not with your words, but through your </a:t>
            </a:r>
            <a:r>
              <a:rPr lang="en-US" sz="2000" b="1" dirty="0" smtClean="0">
                <a:solidFill>
                  <a:srgbClr val="FDD662"/>
                </a:solidFill>
                <a:latin typeface="Corbel"/>
                <a:cs typeface="Corbel"/>
              </a:rPr>
              <a:t>prototype</a:t>
            </a:r>
            <a:r>
              <a:rPr lang="en-US" sz="2000" dirty="0" smtClean="0">
                <a:latin typeface="Corbel"/>
                <a:cs typeface="Corbel"/>
              </a:rPr>
              <a:t>.</a:t>
            </a:r>
            <a:endParaRPr lang="en-US" sz="2000" dirty="0">
              <a:latin typeface="Corbel"/>
              <a:cs typeface="Corbel"/>
            </a:endParaRPr>
          </a:p>
        </p:txBody>
      </p:sp>
      <p:pic>
        <p:nvPicPr>
          <p:cNvPr id="5" name="Picture 4" descr="SS 2012-06-14 at 8.45.22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3759" y="2026764"/>
            <a:ext cx="4347882" cy="2669439"/>
          </a:xfrm>
          <a:prstGeom prst="rect">
            <a:avLst/>
          </a:prstGeom>
        </p:spPr>
      </p:pic>
    </p:spTree>
    <p:extLst>
      <p:ext uri="{BB962C8B-B14F-4D97-AF65-F5344CB8AC3E}">
        <p14:creationId xmlns:p14="http://schemas.microsoft.com/office/powerpoint/2010/main" val="260358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27" y="797567"/>
            <a:ext cx="8681461" cy="830997"/>
          </a:xfrm>
          <a:prstGeom prst="rect">
            <a:avLst/>
          </a:prstGeom>
          <a:noFill/>
        </p:spPr>
        <p:txBody>
          <a:bodyPr wrap="square" rtlCol="0">
            <a:spAutoFit/>
          </a:bodyPr>
          <a:lstStyle/>
          <a:p>
            <a:pPr algn="ctr"/>
            <a:r>
              <a:rPr lang="en-US" sz="4800" dirty="0" smtClean="0">
                <a:latin typeface="Corbel"/>
                <a:cs typeface="Corbel"/>
              </a:rPr>
              <a:t>DESIGN THINKING: The Mindsets</a:t>
            </a:r>
          </a:p>
        </p:txBody>
      </p:sp>
      <p:sp>
        <p:nvSpPr>
          <p:cNvPr id="3" name="TextBox 2"/>
          <p:cNvSpPr txBox="1"/>
          <p:nvPr/>
        </p:nvSpPr>
        <p:spPr>
          <a:xfrm>
            <a:off x="109477" y="4773639"/>
            <a:ext cx="8911362" cy="1077218"/>
          </a:xfrm>
          <a:prstGeom prst="rect">
            <a:avLst/>
          </a:prstGeom>
          <a:noFill/>
        </p:spPr>
        <p:txBody>
          <a:bodyPr wrap="square" rtlCol="0">
            <a:spAutoFit/>
          </a:bodyPr>
          <a:lstStyle/>
          <a:p>
            <a:pPr algn="ctr"/>
            <a:r>
              <a:rPr lang="en-US" sz="2400" b="1" dirty="0" smtClean="0">
                <a:solidFill>
                  <a:srgbClr val="FDD662"/>
                </a:solidFill>
                <a:latin typeface="Corbel"/>
                <a:cs typeface="Corbel"/>
              </a:rPr>
              <a:t>Design Thinkers embrace experimentation.</a:t>
            </a:r>
            <a:endParaRPr lang="en-US" sz="2000" b="1" dirty="0" smtClean="0">
              <a:solidFill>
                <a:srgbClr val="FDD662"/>
              </a:solidFill>
              <a:latin typeface="Corbel"/>
              <a:cs typeface="Corbel"/>
            </a:endParaRPr>
          </a:p>
          <a:p>
            <a:pPr algn="ctr"/>
            <a:r>
              <a:rPr lang="en-US" sz="2000" dirty="0" smtClean="0">
                <a:latin typeface="Corbel"/>
                <a:cs typeface="Corbel"/>
              </a:rPr>
              <a:t>Don’t settle on one </a:t>
            </a:r>
            <a:r>
              <a:rPr lang="en-US" sz="2000" i="1" dirty="0" smtClean="0">
                <a:latin typeface="Corbel"/>
                <a:cs typeface="Corbel"/>
              </a:rPr>
              <a:t>perfect</a:t>
            </a:r>
            <a:r>
              <a:rPr lang="en-US" sz="2000" dirty="0" smtClean="0">
                <a:latin typeface="Corbel"/>
                <a:cs typeface="Corbel"/>
              </a:rPr>
              <a:t> solution. Try a few!</a:t>
            </a:r>
          </a:p>
          <a:p>
            <a:pPr algn="ctr"/>
            <a:r>
              <a:rPr lang="en-US" sz="2000" dirty="0" smtClean="0">
                <a:latin typeface="Corbel"/>
                <a:cs typeface="Corbel"/>
              </a:rPr>
              <a:t>Exploration, examination and inquiry foster insights for innovation.</a:t>
            </a:r>
            <a:endParaRPr lang="en-US" sz="2000" dirty="0">
              <a:latin typeface="Corbel"/>
              <a:cs typeface="Corbel"/>
            </a:endParaRPr>
          </a:p>
        </p:txBody>
      </p:sp>
      <p:pic>
        <p:nvPicPr>
          <p:cNvPr id="4" name="Picture 3"/>
          <p:cNvPicPr>
            <a:picLocks noChangeAspect="1"/>
          </p:cNvPicPr>
          <p:nvPr/>
        </p:nvPicPr>
        <p:blipFill>
          <a:blip r:embed="rId2"/>
          <a:stretch>
            <a:fillRect/>
          </a:stretch>
        </p:blipFill>
        <p:spPr>
          <a:xfrm>
            <a:off x="2977658" y="2057744"/>
            <a:ext cx="3175000" cy="3175000"/>
          </a:xfrm>
          <a:prstGeom prst="rect">
            <a:avLst/>
          </a:prstGeom>
        </p:spPr>
      </p:pic>
      <p:pic>
        <p:nvPicPr>
          <p:cNvPr id="5" name="Picture 4"/>
          <p:cNvPicPr>
            <a:picLocks noChangeAspect="1"/>
          </p:cNvPicPr>
          <p:nvPr/>
        </p:nvPicPr>
        <p:blipFill>
          <a:blip r:embed="rId3"/>
          <a:stretch>
            <a:fillRect/>
          </a:stretch>
        </p:blipFill>
        <p:spPr>
          <a:xfrm rot="6545831">
            <a:off x="5580657" y="2753229"/>
            <a:ext cx="1045548" cy="1655401"/>
          </a:xfrm>
          <a:prstGeom prst="rect">
            <a:avLst/>
          </a:prstGeom>
        </p:spPr>
      </p:pic>
      <p:pic>
        <p:nvPicPr>
          <p:cNvPr id="7" name="Picture 6"/>
          <p:cNvPicPr>
            <a:picLocks noChangeAspect="1"/>
          </p:cNvPicPr>
          <p:nvPr/>
        </p:nvPicPr>
        <p:blipFill>
          <a:blip r:embed="rId3"/>
          <a:stretch>
            <a:fillRect/>
          </a:stretch>
        </p:blipFill>
        <p:spPr>
          <a:xfrm rot="14677082">
            <a:off x="2299563" y="3098587"/>
            <a:ext cx="967665" cy="173299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736412">
            <a:off x="5573692" y="1586287"/>
            <a:ext cx="890921" cy="139313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343398">
            <a:off x="2419984" y="1733574"/>
            <a:ext cx="898111" cy="1309289"/>
          </a:xfrm>
          <a:prstGeom prst="rect">
            <a:avLst/>
          </a:prstGeom>
        </p:spPr>
      </p:pic>
    </p:spTree>
    <p:extLst>
      <p:ext uri="{BB962C8B-B14F-4D97-AF65-F5344CB8AC3E}">
        <p14:creationId xmlns:p14="http://schemas.microsoft.com/office/powerpoint/2010/main" val="2877052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2141</TotalTime>
  <Words>1057</Words>
  <Application>Microsoft Macintosh PowerPoint</Application>
  <PresentationFormat>On-screen Show (4:3)</PresentationFormat>
  <Paragraphs>189</Paragraphs>
  <Slides>57</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Calibri</vt:lpstr>
      <vt:lpstr>Calibri Light</vt:lpstr>
      <vt:lpstr>Chalkduster</vt:lpstr>
      <vt:lpstr>Corbel</vt:lpstr>
      <vt:lpstr>Courier New</vt:lpstr>
      <vt:lpstr>Gulim</vt:lpstr>
      <vt:lpstr>MS Mincho</vt:lpstr>
      <vt:lpstr>ＭＳ Ｐゴシック</vt:lpstr>
      <vt:lpstr>Open Sans</vt:lpstr>
      <vt:lpstr>Symbol</vt:lpstr>
      <vt:lpstr>Times New Roman</vt:lpstr>
      <vt:lpstr>Arial</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you review the following data slides consider…</vt:lpstr>
      <vt:lpstr>U.S. Education Rates</vt:lpstr>
      <vt:lpstr>U.S. Degree-Attainment Rates</vt:lpstr>
      <vt:lpstr>Utah Education Rates </vt:lpstr>
      <vt:lpstr>Utah Degree-Attainment Rates</vt:lpstr>
      <vt:lpstr>Utah vs. U.S. College Enrollment Rates </vt:lpstr>
      <vt:lpstr>What the Data Say</vt:lpstr>
      <vt:lpstr>What does this all mean to you?</vt:lpstr>
      <vt:lpstr>Now we know the problem, so what are we going to do with it?  </vt:lpstr>
      <vt:lpstr>PowerPoint Presentation</vt:lpstr>
      <vt:lpstr>PowerPoint Presentation</vt:lpstr>
      <vt:lpstr>PowerPoint Presentation</vt:lpstr>
      <vt:lpstr>PowerPoint Presentation</vt:lpstr>
      <vt:lpstr>PowerPoint Presentation</vt:lpstr>
      <vt:lpstr>When Interviewing Consider…Who is this person and what affects them?</vt:lpstr>
      <vt:lpstr>PowerPoint Presentation</vt:lpstr>
      <vt:lpstr>PowerPoint Presentation</vt:lpstr>
      <vt:lpstr>PowerPoint Presentation</vt:lpstr>
      <vt:lpstr>PowerPoint Presentation</vt:lpstr>
      <vt:lpstr>PowerPoint Presentation</vt:lpstr>
      <vt:lpstr>Example</vt:lpstr>
      <vt:lpstr>Empathy Map</vt:lpstr>
      <vt:lpstr>PowerPoint Presentation</vt:lpstr>
      <vt:lpstr>PowerPoint Presentation</vt:lpstr>
      <vt:lpstr>Now It’s Your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Ready…Set…Go! </vt:lpstr>
      <vt:lpstr>Checking Your Work</vt:lpstr>
      <vt:lpstr>PowerPoint Presentation</vt:lpstr>
      <vt:lpstr>PowerPoint Presentation</vt:lpstr>
      <vt:lpstr>PowerPoint Presentation</vt:lpstr>
      <vt:lpstr>Test</vt:lpstr>
      <vt:lpstr>Feedback Form</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Bullock</dc:creator>
  <cp:lastModifiedBy>Microsoft Office User</cp:lastModifiedBy>
  <cp:revision>68</cp:revision>
  <dcterms:created xsi:type="dcterms:W3CDTF">2012-06-14T21:24:25Z</dcterms:created>
  <dcterms:modified xsi:type="dcterms:W3CDTF">2015-11-27T19:58:28Z</dcterms:modified>
</cp:coreProperties>
</file>